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9" r:id="rId2"/>
    <p:sldId id="445" r:id="rId3"/>
    <p:sldId id="446" r:id="rId4"/>
    <p:sldId id="449" r:id="rId5"/>
    <p:sldId id="453" r:id="rId6"/>
    <p:sldId id="450" r:id="rId7"/>
    <p:sldId id="454" r:id="rId8"/>
    <p:sldId id="456" r:id="rId9"/>
    <p:sldId id="457" r:id="rId10"/>
    <p:sldId id="458" r:id="rId11"/>
    <p:sldId id="459" r:id="rId12"/>
    <p:sldId id="460" r:id="rId13"/>
    <p:sldId id="461" r:id="rId14"/>
    <p:sldId id="463" r:id="rId15"/>
    <p:sldId id="465" r:id="rId16"/>
    <p:sldId id="467" r:id="rId17"/>
    <p:sldId id="468" r:id="rId18"/>
    <p:sldId id="464" r:id="rId19"/>
    <p:sldId id="470" r:id="rId20"/>
    <p:sldId id="469" r:id="rId21"/>
    <p:sldId id="471" r:id="rId22"/>
    <p:sldId id="472" r:id="rId23"/>
    <p:sldId id="473" r:id="rId24"/>
    <p:sldId id="4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1" d="100"/>
          <a:sy n="81" d="100"/>
        </p:scale>
        <p:origin x="60" y="5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1/9/2024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9167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C162D81-8E73-4CF0-9089-876551BC6E5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47079B3-0F9C-40A0-B5C2-EC08AD0FA8F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7C9591D-B64C-4C28-8D30-B3D4A383AD35}"/>
              </a:ext>
            </a:extLst>
          </p:cNvPr>
          <p:cNvSpPr>
            <a:spLocks noGrp="1" noChangeArrowheads="1"/>
          </p:cNvSpPr>
          <p:nvPr>
            <p:ph type="sldNum" sz="quarter" idx="12"/>
          </p:nvPr>
        </p:nvSpPr>
        <p:spPr>
          <a:ln/>
        </p:spPr>
        <p:txBody>
          <a:bodyPr/>
          <a:lstStyle>
            <a:lvl1pPr>
              <a:defRPr/>
            </a:lvl1pPr>
          </a:lstStyle>
          <a:p>
            <a:pPr>
              <a:defRPr/>
            </a:pPr>
            <a:fld id="{150863B2-60E3-49D7-B5FB-845A8B61F48F}" type="slidenum">
              <a:rPr lang="en-GB" altLang="en-US"/>
              <a:pPr>
                <a:defRPr/>
              </a:pPr>
              <a:t>‹#›</a:t>
            </a:fld>
            <a:endParaRPr lang="en-GB" altLang="en-US"/>
          </a:p>
        </p:txBody>
      </p:sp>
    </p:spTree>
    <p:extLst>
      <p:ext uri="{BB962C8B-B14F-4D97-AF65-F5344CB8AC3E}">
        <p14:creationId xmlns:p14="http://schemas.microsoft.com/office/powerpoint/2010/main" val="1481255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1/9/2024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08830946"/>
      </p:ext>
    </p:extLst>
  </p:cSld>
  <p:clrMap bg1="lt1" tx1="dk1" bg2="lt2" tx2="dk2" accent1="accent1" accent2="accent2" accent3="accent3" accent4="accent4" accent5="accent5" accent6="accent6" hlink="hlink" folHlink="folHlink"/>
  <p:sldLayoutIdLst>
    <p:sldLayoutId id="2147483693" r:id="rId1"/>
    <p:sldLayoutId id="2147483699" r:id="rId2"/>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metal tower with people in front of it&#10;&#10;Description automatically generated">
            <a:extLst>
              <a:ext uri="{FF2B5EF4-FFF2-40B4-BE49-F238E27FC236}">
                <a16:creationId xmlns:a16="http://schemas.microsoft.com/office/drawing/2014/main" id="{AC97787B-0A95-435D-A37A-1D576A5952C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1443" r="1" b="26359"/>
          <a:stretch/>
        </p:blipFill>
        <p:spPr>
          <a:xfrm>
            <a:off x="20" y="10"/>
            <a:ext cx="12188930" cy="6857990"/>
          </a:xfrm>
          <a:prstGeom prst="rect">
            <a:avLst/>
          </a:prstGeom>
        </p:spPr>
      </p:pic>
      <p:sp>
        <p:nvSpPr>
          <p:cNvPr id="13" name="Title 1">
            <a:extLst>
              <a:ext uri="{FF2B5EF4-FFF2-40B4-BE49-F238E27FC236}">
                <a16:creationId xmlns:a16="http://schemas.microsoft.com/office/drawing/2014/main" id="{C618F981-3FF8-4527-BCF1-25DC36E23EB2}"/>
              </a:ext>
            </a:extLst>
          </p:cNvPr>
          <p:cNvSpPr txBox="1">
            <a:spLocks/>
          </p:cNvSpPr>
          <p:nvPr/>
        </p:nvSpPr>
        <p:spPr>
          <a:xfrm>
            <a:off x="1524000" y="1122363"/>
            <a:ext cx="9144000" cy="306324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9600" kern="1200">
                <a:solidFill>
                  <a:schemeClr val="tx1"/>
                </a:solidFill>
                <a:latin typeface="+mj-lt"/>
                <a:ea typeface="+mj-ea"/>
                <a:cs typeface="+mj-cs"/>
              </a:defRPr>
            </a:lvl1pPr>
          </a:lstStyle>
          <a:p>
            <a:pPr algn="ctr">
              <a:lnSpc>
                <a:spcPct val="90000"/>
              </a:lnSpc>
              <a:spcAft>
                <a:spcPts val="600"/>
              </a:spcAft>
            </a:pPr>
            <a:r>
              <a:rPr lang="en-US"/>
              <a:t>STUDYING FRENCH </a:t>
            </a:r>
          </a:p>
          <a:p>
            <a:pPr algn="ctr">
              <a:lnSpc>
                <a:spcPct val="90000"/>
              </a:lnSpc>
              <a:spcAft>
                <a:spcPts val="600"/>
              </a:spcAft>
            </a:pPr>
            <a:r>
              <a:rPr lang="en-US"/>
              <a:t>AT GCSE </a:t>
            </a:r>
          </a:p>
        </p:txBody>
      </p:sp>
      <p:sp>
        <p:nvSpPr>
          <p:cNvPr id="49"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6205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13BC-2776-4049-8485-D28E71D23C2E}"/>
              </a:ext>
            </a:extLst>
          </p:cNvPr>
          <p:cNvSpPr>
            <a:spLocks noGrp="1"/>
          </p:cNvSpPr>
          <p:nvPr>
            <p:ph type="title"/>
          </p:nvPr>
        </p:nvSpPr>
        <p:spPr>
          <a:gradFill flip="none" rotWithShape="1">
            <a:gsLst>
              <a:gs pos="0">
                <a:srgbClr val="FF0000"/>
              </a:gs>
              <a:gs pos="36000">
                <a:schemeClr val="bg1"/>
              </a:gs>
              <a:gs pos="68000">
                <a:schemeClr val="bg1"/>
              </a:gs>
              <a:gs pos="100000">
                <a:srgbClr val="00B0F0"/>
              </a:gs>
            </a:gsLst>
            <a:lin ang="10800000" scaled="1"/>
            <a:tileRect/>
          </a:gradFill>
          <a:ln w="28575">
            <a:solidFill>
              <a:schemeClr val="tx1"/>
            </a:solidFill>
          </a:ln>
        </p:spPr>
        <p:txBody>
          <a:bodyPr/>
          <a:lstStyle/>
          <a:p>
            <a:r>
              <a:rPr lang="en-GB" dirty="0"/>
              <a:t>Unit 3: reading</a:t>
            </a:r>
          </a:p>
        </p:txBody>
      </p:sp>
      <p:sp>
        <p:nvSpPr>
          <p:cNvPr id="3" name="Content Placeholder 2">
            <a:extLst>
              <a:ext uri="{FF2B5EF4-FFF2-40B4-BE49-F238E27FC236}">
                <a16:creationId xmlns:a16="http://schemas.microsoft.com/office/drawing/2014/main" id="{F3EF578B-1840-4027-A7B8-2ADA85EDDA9C}"/>
              </a:ext>
            </a:extLst>
          </p:cNvPr>
          <p:cNvSpPr>
            <a:spLocks noGrp="1"/>
          </p:cNvSpPr>
          <p:nvPr>
            <p:ph idx="1"/>
          </p:nvPr>
        </p:nvSpPr>
        <p:spPr/>
        <p:txBody>
          <a:bodyPr>
            <a:normAutofit/>
          </a:bodyPr>
          <a:lstStyle/>
          <a:p>
            <a:r>
              <a:rPr lang="en-GB" sz="3600" dirty="0"/>
              <a:t>External written examination </a:t>
            </a:r>
          </a:p>
          <a:p>
            <a:r>
              <a:rPr lang="en-GB" sz="3600" dirty="0"/>
              <a:t>50 minutes at Foundation Tier </a:t>
            </a:r>
          </a:p>
          <a:p>
            <a:r>
              <a:rPr lang="en-GB" sz="3600" dirty="0"/>
              <a:t>1 hour at Higher Tier </a:t>
            </a:r>
          </a:p>
          <a:p>
            <a:r>
              <a:rPr lang="en-GB" sz="3600" dirty="0"/>
              <a:t>Students answer a variety of questions in English and in French, as well as translating short sentences from French into English</a:t>
            </a:r>
            <a:endParaRPr lang="en-GB" sz="3300" dirty="0"/>
          </a:p>
        </p:txBody>
      </p:sp>
      <p:pic>
        <p:nvPicPr>
          <p:cNvPr id="4" name="Picture 3">
            <a:extLst>
              <a:ext uri="{FF2B5EF4-FFF2-40B4-BE49-F238E27FC236}">
                <a16:creationId xmlns:a16="http://schemas.microsoft.com/office/drawing/2014/main" id="{F354F63C-E308-4E49-AD5D-8AD1F6733842}"/>
              </a:ext>
            </a:extLst>
          </p:cNvPr>
          <p:cNvPicPr>
            <a:picLocks noChangeAspect="1"/>
          </p:cNvPicPr>
          <p:nvPr/>
        </p:nvPicPr>
        <p:blipFill rotWithShape="1">
          <a:blip r:embed="rId2"/>
          <a:srcRect l="84608" t="22258" r="8856" b="68602"/>
          <a:stretch/>
        </p:blipFill>
        <p:spPr>
          <a:xfrm>
            <a:off x="9977284" y="5002313"/>
            <a:ext cx="1990618" cy="1855687"/>
          </a:xfrm>
          <a:prstGeom prst="rect">
            <a:avLst/>
          </a:prstGeom>
        </p:spPr>
      </p:pic>
    </p:spTree>
    <p:extLst>
      <p:ext uri="{BB962C8B-B14F-4D97-AF65-F5344CB8AC3E}">
        <p14:creationId xmlns:p14="http://schemas.microsoft.com/office/powerpoint/2010/main" val="428987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13BC-2776-4049-8485-D28E71D23C2E}"/>
              </a:ext>
            </a:extLst>
          </p:cNvPr>
          <p:cNvSpPr>
            <a:spLocks noGrp="1"/>
          </p:cNvSpPr>
          <p:nvPr>
            <p:ph type="title"/>
          </p:nvPr>
        </p:nvSpPr>
        <p:spPr>
          <a:gradFill flip="none" rotWithShape="1">
            <a:gsLst>
              <a:gs pos="0">
                <a:srgbClr val="FF0000"/>
              </a:gs>
              <a:gs pos="36000">
                <a:schemeClr val="bg1"/>
              </a:gs>
              <a:gs pos="68000">
                <a:schemeClr val="bg1"/>
              </a:gs>
              <a:gs pos="100000">
                <a:srgbClr val="00B0F0"/>
              </a:gs>
            </a:gsLst>
            <a:lin ang="10800000" scaled="1"/>
            <a:tileRect/>
          </a:gradFill>
          <a:ln w="28575">
            <a:solidFill>
              <a:schemeClr val="tx1"/>
            </a:solidFill>
          </a:ln>
        </p:spPr>
        <p:txBody>
          <a:bodyPr/>
          <a:lstStyle/>
          <a:p>
            <a:r>
              <a:rPr lang="en-GB" dirty="0"/>
              <a:t>Unit 3: </a:t>
            </a:r>
            <a:r>
              <a:rPr lang="en-GB" dirty="0" err="1"/>
              <a:t>WRITing</a:t>
            </a:r>
            <a:endParaRPr lang="en-GB" dirty="0"/>
          </a:p>
        </p:txBody>
      </p:sp>
      <p:sp>
        <p:nvSpPr>
          <p:cNvPr id="3" name="Content Placeholder 2">
            <a:extLst>
              <a:ext uri="{FF2B5EF4-FFF2-40B4-BE49-F238E27FC236}">
                <a16:creationId xmlns:a16="http://schemas.microsoft.com/office/drawing/2014/main" id="{F3EF578B-1840-4027-A7B8-2ADA85EDDA9C}"/>
              </a:ext>
            </a:extLst>
          </p:cNvPr>
          <p:cNvSpPr>
            <a:spLocks noGrp="1"/>
          </p:cNvSpPr>
          <p:nvPr>
            <p:ph idx="1"/>
          </p:nvPr>
        </p:nvSpPr>
        <p:spPr/>
        <p:txBody>
          <a:bodyPr>
            <a:normAutofit/>
          </a:bodyPr>
          <a:lstStyle/>
          <a:p>
            <a:r>
              <a:rPr lang="en-GB" sz="3600" dirty="0"/>
              <a:t>External written examination </a:t>
            </a:r>
          </a:p>
          <a:p>
            <a:r>
              <a:rPr lang="en-GB" sz="3600" dirty="0"/>
              <a:t>1 hour at Foundation Tier </a:t>
            </a:r>
          </a:p>
          <a:p>
            <a:r>
              <a:rPr lang="en-GB" sz="3600" dirty="0"/>
              <a:t>1 hour 15 minutes at Higher Tier </a:t>
            </a:r>
          </a:p>
          <a:p>
            <a:r>
              <a:rPr lang="en-GB" sz="3600" dirty="0"/>
              <a:t>Students answer four questions including listing (at Foundation Tier), short phrase/sentence responses, translating short sentences, and one extended writing task (from a choice of three) in French</a:t>
            </a:r>
          </a:p>
        </p:txBody>
      </p:sp>
      <p:pic>
        <p:nvPicPr>
          <p:cNvPr id="4" name="Picture 3">
            <a:extLst>
              <a:ext uri="{FF2B5EF4-FFF2-40B4-BE49-F238E27FC236}">
                <a16:creationId xmlns:a16="http://schemas.microsoft.com/office/drawing/2014/main" id="{D97540D2-CFC2-4D90-985C-CBA487E59BBE}"/>
              </a:ext>
            </a:extLst>
          </p:cNvPr>
          <p:cNvPicPr>
            <a:picLocks noChangeAspect="1"/>
          </p:cNvPicPr>
          <p:nvPr/>
        </p:nvPicPr>
        <p:blipFill rotWithShape="1">
          <a:blip r:embed="rId2"/>
          <a:srcRect l="90907" t="22258" r="4553" b="70113"/>
          <a:stretch/>
        </p:blipFill>
        <p:spPr>
          <a:xfrm>
            <a:off x="10006781" y="5115390"/>
            <a:ext cx="1555953" cy="1742610"/>
          </a:xfrm>
          <a:prstGeom prst="rect">
            <a:avLst/>
          </a:prstGeom>
        </p:spPr>
      </p:pic>
    </p:spTree>
    <p:extLst>
      <p:ext uri="{BB962C8B-B14F-4D97-AF65-F5344CB8AC3E}">
        <p14:creationId xmlns:p14="http://schemas.microsoft.com/office/powerpoint/2010/main" val="88391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ED1D94F-BC8C-4ABD-9133-E5FE8FD0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 fashioned buildings">
            <a:extLst>
              <a:ext uri="{FF2B5EF4-FFF2-40B4-BE49-F238E27FC236}">
                <a16:creationId xmlns:a16="http://schemas.microsoft.com/office/drawing/2014/main" id="{F79986E4-27C0-4679-A622-A5DD24249B81}"/>
              </a:ext>
            </a:extLst>
          </p:cNvPr>
          <p:cNvPicPr>
            <a:picLocks noChangeAspect="1"/>
          </p:cNvPicPr>
          <p:nvPr/>
        </p:nvPicPr>
        <p:blipFill rotWithShape="1">
          <a:blip r:embed="rId2">
            <a:alphaModFix amt="40000"/>
          </a:blip>
          <a:srcRect t="5549" b="10182"/>
          <a:stretch/>
        </p:blipFill>
        <p:spPr>
          <a:xfrm>
            <a:off x="-3047" y="10"/>
            <a:ext cx="12191999" cy="6857990"/>
          </a:xfrm>
          <a:prstGeom prst="rect">
            <a:avLst/>
          </a:prstGeom>
        </p:spPr>
      </p:pic>
      <p:sp>
        <p:nvSpPr>
          <p:cNvPr id="8" name="Title 1">
            <a:extLst>
              <a:ext uri="{FF2B5EF4-FFF2-40B4-BE49-F238E27FC236}">
                <a16:creationId xmlns:a16="http://schemas.microsoft.com/office/drawing/2014/main" id="{8DA547C0-3E39-4D4B-AF72-D2EB55A1A0B5}"/>
              </a:ext>
            </a:extLst>
          </p:cNvPr>
          <p:cNvSpPr txBox="1">
            <a:spLocks/>
          </p:cNvSpPr>
          <p:nvPr/>
        </p:nvSpPr>
        <p:spPr>
          <a:xfrm>
            <a:off x="6873079" y="-125654"/>
            <a:ext cx="4339566" cy="1532951"/>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spcAft>
                <a:spcPts val="600"/>
              </a:spcAft>
            </a:pPr>
            <a:r>
              <a:rPr lang="en-US" sz="8000" dirty="0">
                <a:solidFill>
                  <a:srgbClr val="FF0000"/>
                </a:solidFill>
                <a:highlight>
                  <a:srgbClr val="FFFF00"/>
                </a:highlight>
              </a:rPr>
              <a:t>PARIS TRIP 2023</a:t>
            </a:r>
          </a:p>
        </p:txBody>
      </p:sp>
      <p:sp>
        <p:nvSpPr>
          <p:cNvPr id="3" name="Content Placeholder 2">
            <a:extLst>
              <a:ext uri="{FF2B5EF4-FFF2-40B4-BE49-F238E27FC236}">
                <a16:creationId xmlns:a16="http://schemas.microsoft.com/office/drawing/2014/main" id="{006C6B81-DB66-4AC4-938F-74D39F22AF25}"/>
              </a:ext>
            </a:extLst>
          </p:cNvPr>
          <p:cNvSpPr>
            <a:spLocks noGrp="1"/>
          </p:cNvSpPr>
          <p:nvPr>
            <p:ph idx="1"/>
          </p:nvPr>
        </p:nvSpPr>
        <p:spPr>
          <a:xfrm>
            <a:off x="643475" y="494951"/>
            <a:ext cx="6103911" cy="5722227"/>
          </a:xfrm>
        </p:spPr>
        <p:txBody>
          <a:bodyPr vert="horz" lIns="91440" tIns="45720" rIns="91440" bIns="45720" rtlCol="0" anchor="ctr">
            <a:normAutofit/>
          </a:bodyPr>
          <a:lstStyle/>
          <a:p>
            <a:r>
              <a:rPr lang="en-US" sz="4000" dirty="0"/>
              <a:t>Promoting Modern Languages in St. Louis, be it French, Irish or Spanish, is for us an exceptional and crucial way to emphasize the importance of languages and to encourage our students to celebrate cultural diversity and inclusion in society. It opens the minds of our students, making languages real and allows them to appreciate languages from another dimension.</a:t>
            </a:r>
          </a:p>
        </p:txBody>
      </p:sp>
      <p:sp>
        <p:nvSpPr>
          <p:cNvPr id="19" name="sketchy content container">
            <a:extLst>
              <a:ext uri="{FF2B5EF4-FFF2-40B4-BE49-F238E27FC236}">
                <a16:creationId xmlns:a16="http://schemas.microsoft.com/office/drawing/2014/main" id="{65C49067-A40C-4881-A0C6-21B612551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494951"/>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37557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425B6-5D8E-4C38-9A88-A4BD947775FF}"/>
              </a:ext>
            </a:extLst>
          </p:cNvPr>
          <p:cNvSpPr>
            <a:spLocks noGrp="1"/>
          </p:cNvSpPr>
          <p:nvPr>
            <p:ph idx="1"/>
          </p:nvPr>
        </p:nvSpPr>
        <p:spPr>
          <a:xfrm>
            <a:off x="0" y="0"/>
            <a:ext cx="12192000" cy="6858000"/>
          </a:xfrm>
        </p:spPr>
        <p:txBody>
          <a:bodyPr>
            <a:normAutofit/>
          </a:bodyPr>
          <a:lstStyle/>
          <a:p>
            <a:r>
              <a:rPr lang="en-GB" dirty="0"/>
              <a:t>25</a:t>
            </a:r>
            <a:r>
              <a:rPr lang="en-GB" baseline="30000" dirty="0"/>
              <a:t>th</a:t>
            </a:r>
            <a:r>
              <a:rPr lang="en-GB" dirty="0"/>
              <a:t>-28</a:t>
            </a:r>
            <a:r>
              <a:rPr lang="en-GB" baseline="30000" dirty="0"/>
              <a:t>th</a:t>
            </a:r>
            <a:r>
              <a:rPr lang="en-GB" dirty="0"/>
              <a:t> June 2023 marked a spectacular school trip with 52 students and 5 teachers taking to the skies of France embarking on a jam-packed four-day break. Our trip began at the ‘</a:t>
            </a:r>
            <a:r>
              <a:rPr lang="en-GB" i="1" dirty="0"/>
              <a:t>Tour Eiffel’</a:t>
            </a:r>
            <a:r>
              <a:rPr lang="en-GB" dirty="0"/>
              <a:t> and The ‘</a:t>
            </a:r>
            <a:r>
              <a:rPr lang="en-GB" i="1" dirty="0"/>
              <a:t>Arc de Triomphe’</a:t>
            </a:r>
            <a:r>
              <a:rPr lang="en-GB" dirty="0"/>
              <a:t> where students were able to soak up the atmosphere at their leisure in the most iconic French capital, then travelling down the ‘</a:t>
            </a:r>
            <a:r>
              <a:rPr lang="en-GB" i="1" dirty="0"/>
              <a:t>Champs </a:t>
            </a:r>
            <a:r>
              <a:rPr lang="en-GB" i="1" dirty="0" err="1"/>
              <a:t>Elysées</a:t>
            </a:r>
            <a:r>
              <a:rPr lang="en-GB" i="1" dirty="0"/>
              <a:t>’</a:t>
            </a:r>
            <a:r>
              <a:rPr lang="en-GB" dirty="0"/>
              <a:t>, known for being the most famous avenue in the world. </a:t>
            </a:r>
          </a:p>
          <a:p>
            <a:endParaRPr lang="en-GB" dirty="0"/>
          </a:p>
          <a:p>
            <a:r>
              <a:rPr lang="en-GB" dirty="0"/>
              <a:t>We then dived deeper into Parisian culture ascending up the steep staircase of 270 steps to ‘</a:t>
            </a:r>
            <a:r>
              <a:rPr lang="en-GB" i="1" dirty="0" err="1"/>
              <a:t>Sacre</a:t>
            </a:r>
            <a:r>
              <a:rPr lang="en-GB" i="1" dirty="0"/>
              <a:t> Coeur’</a:t>
            </a:r>
            <a:r>
              <a:rPr lang="en-GB" dirty="0"/>
              <a:t> at Montmartre, each step softly smoothed out from the footsteps of millions of sight-seers each year. We eventually found ourselves at the summit surrounded by quaint delicatessens and restaurants. While enjoying every sumptuous mouthful, in what was a remarkable blend of gastronomic delights of frog’s legs, snails and onion soup, we could not help but notice a vast array of friendly artists, who were very carefully depicting the portraits of their ever-so-still models.  </a:t>
            </a:r>
          </a:p>
        </p:txBody>
      </p:sp>
    </p:spTree>
    <p:extLst>
      <p:ext uri="{BB962C8B-B14F-4D97-AF65-F5344CB8AC3E}">
        <p14:creationId xmlns:p14="http://schemas.microsoft.com/office/powerpoint/2010/main" val="175556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425B6-5D8E-4C38-9A88-A4BD947775FF}"/>
              </a:ext>
            </a:extLst>
          </p:cNvPr>
          <p:cNvSpPr>
            <a:spLocks noGrp="1"/>
          </p:cNvSpPr>
          <p:nvPr>
            <p:ph idx="1"/>
          </p:nvPr>
        </p:nvSpPr>
        <p:spPr>
          <a:xfrm>
            <a:off x="0" y="0"/>
            <a:ext cx="12192000" cy="6858000"/>
          </a:xfrm>
        </p:spPr>
        <p:txBody>
          <a:bodyPr>
            <a:normAutofit/>
          </a:bodyPr>
          <a:lstStyle/>
          <a:p>
            <a:r>
              <a:rPr lang="en-GB" dirty="0"/>
              <a:t>The ‘</a:t>
            </a:r>
            <a:r>
              <a:rPr lang="en-GB" i="1" dirty="0"/>
              <a:t>Stade de France’</a:t>
            </a:r>
            <a:r>
              <a:rPr lang="en-GB" dirty="0"/>
              <a:t> was our next visit. The football fans and concert goers among our staff and students thoroughly enjoyed this stop. Following this we made our way down Seine, relishing in a fabulous sun-soaked, open-top river cruise, learning many facts about buildings and artefacts along the way. We were grateful to have received a highly-educational, private bus tour of the capital allowing us to appreciate the many different historical figures in French history. We also remembered Princess Diana while luckily catching a glimpse of her memorial flame and passing Napoleon’s tomb in the very prestigious </a:t>
            </a:r>
            <a:r>
              <a:rPr lang="en-GB" i="1" dirty="0"/>
              <a:t>‘Hôtel des Invalides’.</a:t>
            </a:r>
            <a:r>
              <a:rPr lang="en-GB" dirty="0"/>
              <a:t> </a:t>
            </a:r>
          </a:p>
          <a:p>
            <a:r>
              <a:rPr lang="en-GB" dirty="0"/>
              <a:t>Students then spent the last day in Disneyland enjoying the magical world of Disney and seeking to find adventure and thrill from the many rollercoasters and fun-filled theme park rides. We couldn’t finish our school trip without visiting The ‘</a:t>
            </a:r>
            <a:r>
              <a:rPr lang="en-GB" i="1" dirty="0"/>
              <a:t>Louvre</a:t>
            </a:r>
            <a:r>
              <a:rPr lang="en-GB" dirty="0"/>
              <a:t>’; one of the largest, oldest and grandest museums in the world! We followed this by ascending the ‘</a:t>
            </a:r>
            <a:r>
              <a:rPr lang="en-GB" i="1" dirty="0"/>
              <a:t>Tour de</a:t>
            </a:r>
            <a:r>
              <a:rPr lang="en-GB" dirty="0"/>
              <a:t> </a:t>
            </a:r>
            <a:r>
              <a:rPr lang="en-GB" i="1" dirty="0"/>
              <a:t>Montparnasse’</a:t>
            </a:r>
            <a:r>
              <a:rPr lang="en-GB" dirty="0"/>
              <a:t> where students were able to experience panoramic views of the whole Parisian city as far as the eye could see!</a:t>
            </a:r>
          </a:p>
          <a:p>
            <a:r>
              <a:rPr lang="en-GB" dirty="0"/>
              <a:t>Enjoy our photos!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42152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CC2A-068E-4673-B2CC-74078938055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304E15D-DF3A-4CFE-809A-95265F7FBBB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7B83B6D-DAFF-42B3-8CB4-A18E33D0DC0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12248535" cy="6857999"/>
          </a:xfrm>
          <a:prstGeom prst="rect">
            <a:avLst/>
          </a:prstGeom>
        </p:spPr>
      </p:pic>
    </p:spTree>
    <p:extLst>
      <p:ext uri="{BB962C8B-B14F-4D97-AF65-F5344CB8AC3E}">
        <p14:creationId xmlns:p14="http://schemas.microsoft.com/office/powerpoint/2010/main" val="750235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2070-993B-48BE-8C09-D1C072260654}"/>
              </a:ext>
            </a:extLst>
          </p:cNvPr>
          <p:cNvSpPr>
            <a:spLocks noGrp="1"/>
          </p:cNvSpPr>
          <p:nvPr>
            <p:ph type="title"/>
          </p:nvPr>
        </p:nvSpPr>
        <p:spPr/>
        <p:txBody>
          <a:bodyPr/>
          <a:lstStyle/>
          <a:p>
            <a:endParaRPr lang="en-GB"/>
          </a:p>
        </p:txBody>
      </p:sp>
      <p:pic>
        <p:nvPicPr>
          <p:cNvPr id="5" name="Content Placeholder 4" descr="A group of people standing on stairs&#10;&#10;Description automatically generated">
            <a:extLst>
              <a:ext uri="{FF2B5EF4-FFF2-40B4-BE49-F238E27FC236}">
                <a16:creationId xmlns:a16="http://schemas.microsoft.com/office/drawing/2014/main" id="{537E6418-122B-462B-9E34-71542D3F7B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5769" y="0"/>
            <a:ext cx="5496232" cy="6908264"/>
          </a:xfrm>
        </p:spPr>
      </p:pic>
      <p:pic>
        <p:nvPicPr>
          <p:cNvPr id="6" name="Picture 5">
            <a:extLst>
              <a:ext uri="{FF2B5EF4-FFF2-40B4-BE49-F238E27FC236}">
                <a16:creationId xmlns:a16="http://schemas.microsoft.com/office/drawing/2014/main" id="{A3528B93-8678-4D4C-9524-260B611874B7}"/>
              </a:ext>
            </a:extLst>
          </p:cNvPr>
          <p:cNvPicPr>
            <a:picLocks/>
          </p:cNvPicPr>
          <p:nvPr/>
        </p:nvPicPr>
        <p:blipFill rotWithShape="1">
          <a:blip r:embed="rId3">
            <a:extLst>
              <a:ext uri="{28A0092B-C50C-407E-A947-70E740481C1C}">
                <a14:useLocalDpi xmlns:a14="http://schemas.microsoft.com/office/drawing/2010/main" val="0"/>
              </a:ext>
            </a:extLst>
          </a:blip>
          <a:srcRect b="7652"/>
          <a:stretch/>
        </p:blipFill>
        <p:spPr>
          <a:xfrm>
            <a:off x="0" y="-1"/>
            <a:ext cx="6019248" cy="6858001"/>
          </a:xfrm>
          <a:prstGeom prst="rect">
            <a:avLst/>
          </a:prstGeom>
        </p:spPr>
      </p:pic>
    </p:spTree>
    <p:extLst>
      <p:ext uri="{BB962C8B-B14F-4D97-AF65-F5344CB8AC3E}">
        <p14:creationId xmlns:p14="http://schemas.microsoft.com/office/powerpoint/2010/main" val="248274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34C4-2A53-43DA-83C7-2E44AA431F4C}"/>
              </a:ext>
            </a:extLst>
          </p:cNvPr>
          <p:cNvSpPr>
            <a:spLocks noGrp="1"/>
          </p:cNvSpPr>
          <p:nvPr>
            <p:ph type="title"/>
          </p:nvPr>
        </p:nvSpPr>
        <p:spPr/>
        <p:txBody>
          <a:bodyPr/>
          <a:lstStyle/>
          <a:p>
            <a:endParaRPr lang="en-GB"/>
          </a:p>
        </p:txBody>
      </p:sp>
      <p:pic>
        <p:nvPicPr>
          <p:cNvPr id="7" name="Picture 6" descr="A group of people posing for a picture under a metal structure&#10;&#10;Description automatically generated">
            <a:extLst>
              <a:ext uri="{FF2B5EF4-FFF2-40B4-BE49-F238E27FC236}">
                <a16:creationId xmlns:a16="http://schemas.microsoft.com/office/drawing/2014/main" id="{6FE09F36-3CC2-44A7-9B50-61C6D5CAB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74890" cy="6858000"/>
          </a:xfrm>
          <a:prstGeom prst="rect">
            <a:avLst/>
          </a:prstGeom>
        </p:spPr>
      </p:pic>
      <p:pic>
        <p:nvPicPr>
          <p:cNvPr id="10" name="Content Placeholder 9" descr="A metal tower with people in front of it&#10;&#10;Description automatically generated">
            <a:extLst>
              <a:ext uri="{FF2B5EF4-FFF2-40B4-BE49-F238E27FC236}">
                <a16:creationId xmlns:a16="http://schemas.microsoft.com/office/drawing/2014/main" id="{83ACA1F4-70B5-4838-836B-A19F2E5ED3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30845" y="63193"/>
            <a:ext cx="5061155" cy="6748208"/>
          </a:xfrm>
        </p:spPr>
      </p:pic>
    </p:spTree>
    <p:extLst>
      <p:ext uri="{BB962C8B-B14F-4D97-AF65-F5344CB8AC3E}">
        <p14:creationId xmlns:p14="http://schemas.microsoft.com/office/powerpoint/2010/main" val="2067097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3C820FA-599D-472F-92AF-FE30D7E46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557DA3-3A28-4C24-8B46-4FA097CAB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6A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AE695-F90D-46E7-9DD7-DFB4E54F1D0A}"/>
              </a:ext>
            </a:extLst>
          </p:cNvPr>
          <p:cNvSpPr>
            <a:spLocks noGrp="1"/>
          </p:cNvSpPr>
          <p:nvPr>
            <p:ph type="title"/>
          </p:nvPr>
        </p:nvSpPr>
        <p:spPr>
          <a:xfrm>
            <a:off x="630936" y="786384"/>
            <a:ext cx="3419856" cy="1600200"/>
          </a:xfrm>
        </p:spPr>
        <p:txBody>
          <a:bodyPr anchor="ctr">
            <a:normAutofit/>
          </a:bodyPr>
          <a:lstStyle/>
          <a:p>
            <a:endParaRPr lang="en-GB" sz="4800"/>
          </a:p>
        </p:txBody>
      </p:sp>
      <p:sp>
        <p:nvSpPr>
          <p:cNvPr id="2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86384"/>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chemeClr val="tx1"/>
          </a:solidFill>
          <a:ln w="34925">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9C3027-F570-4CFF-9EA2-0AC4262210FB}"/>
              </a:ext>
            </a:extLst>
          </p:cNvPr>
          <p:cNvSpPr>
            <a:spLocks noGrp="1"/>
          </p:cNvSpPr>
          <p:nvPr>
            <p:ph idx="1"/>
          </p:nvPr>
        </p:nvSpPr>
        <p:spPr>
          <a:xfrm>
            <a:off x="4654295" y="786384"/>
            <a:ext cx="6894576" cy="1600200"/>
          </a:xfrm>
        </p:spPr>
        <p:txBody>
          <a:bodyPr anchor="ctr">
            <a:normAutofit/>
          </a:bodyPr>
          <a:lstStyle/>
          <a:p>
            <a:endParaRPr lang="en-GB" sz="2000"/>
          </a:p>
        </p:txBody>
      </p:sp>
      <p:pic>
        <p:nvPicPr>
          <p:cNvPr id="13" name="Picture 12">
            <a:extLst>
              <a:ext uri="{FF2B5EF4-FFF2-40B4-BE49-F238E27FC236}">
                <a16:creationId xmlns:a16="http://schemas.microsoft.com/office/drawing/2014/main" id="{2E0BC080-5B23-40B8-B0FF-361318FCEEF1}"/>
              </a:ext>
            </a:extLst>
          </p:cNvPr>
          <p:cNvPicPr/>
          <p:nvPr/>
        </p:nvPicPr>
        <p:blipFill rotWithShape="1">
          <a:blip r:embed="rId2">
            <a:extLst>
              <a:ext uri="{28A0092B-C50C-407E-A947-70E740481C1C}">
                <a14:useLocalDpi xmlns:a14="http://schemas.microsoft.com/office/drawing/2010/main" val="0"/>
              </a:ext>
            </a:extLst>
          </a:blip>
          <a:srcRect t="13430" r="-2" b="25006"/>
          <a:stretch/>
        </p:blipFill>
        <p:spPr>
          <a:xfrm>
            <a:off x="89101" y="412954"/>
            <a:ext cx="6005375" cy="4218045"/>
          </a:xfrm>
          <a:custGeom>
            <a:avLst/>
            <a:gdLst/>
            <a:ahLst/>
            <a:cxnLst/>
            <a:rect l="l" t="t" r="r" b="b"/>
            <a:pathLst>
              <a:path w="6005375" h="4189309">
                <a:moveTo>
                  <a:pt x="5417116" y="873"/>
                </a:moveTo>
                <a:cubicBezTo>
                  <a:pt x="5462543" y="-1249"/>
                  <a:pt x="5508151" y="499"/>
                  <a:pt x="5553448" y="6137"/>
                </a:cubicBezTo>
                <a:cubicBezTo>
                  <a:pt x="5628161" y="13367"/>
                  <a:pt x="5703128" y="18441"/>
                  <a:pt x="5777841" y="26052"/>
                </a:cubicBezTo>
                <a:cubicBezTo>
                  <a:pt x="5811074" y="29477"/>
                  <a:pt x="5844689" y="16792"/>
                  <a:pt x="5877417" y="28462"/>
                </a:cubicBezTo>
                <a:cubicBezTo>
                  <a:pt x="5913568" y="41401"/>
                  <a:pt x="5950164" y="47204"/>
                  <a:pt x="5986854" y="47965"/>
                </a:cubicBezTo>
                <a:lnTo>
                  <a:pt x="5997165" y="47520"/>
                </a:lnTo>
                <a:lnTo>
                  <a:pt x="5995170" y="275471"/>
                </a:lnTo>
                <a:cubicBezTo>
                  <a:pt x="5993432" y="411057"/>
                  <a:pt x="5993035" y="546625"/>
                  <a:pt x="5999656" y="682160"/>
                </a:cubicBezTo>
                <a:cubicBezTo>
                  <a:pt x="6009855" y="891919"/>
                  <a:pt x="6003364" y="1101546"/>
                  <a:pt x="5999656" y="1311173"/>
                </a:cubicBezTo>
                <a:cubicBezTo>
                  <a:pt x="5992506" y="1713211"/>
                  <a:pt x="6003364" y="2114719"/>
                  <a:pt x="5998730" y="2516228"/>
                </a:cubicBezTo>
                <a:cubicBezTo>
                  <a:pt x="5996744" y="2694205"/>
                  <a:pt x="5998994" y="2871917"/>
                  <a:pt x="6003364" y="3049894"/>
                </a:cubicBezTo>
                <a:cubicBezTo>
                  <a:pt x="6009720" y="3304016"/>
                  <a:pt x="5999923" y="3558269"/>
                  <a:pt x="5989197" y="3812258"/>
                </a:cubicBezTo>
                <a:cubicBezTo>
                  <a:pt x="5985594" y="3882098"/>
                  <a:pt x="5984646" y="3952021"/>
                  <a:pt x="5986348" y="4021879"/>
                </a:cubicBezTo>
                <a:lnTo>
                  <a:pt x="5996786" y="4189309"/>
                </a:lnTo>
                <a:lnTo>
                  <a:pt x="0" y="4189309"/>
                </a:lnTo>
                <a:lnTo>
                  <a:pt x="0" y="26427"/>
                </a:lnTo>
                <a:lnTo>
                  <a:pt x="12119" y="23896"/>
                </a:lnTo>
                <a:cubicBezTo>
                  <a:pt x="28628" y="19050"/>
                  <a:pt x="45667" y="16234"/>
                  <a:pt x="62858" y="15524"/>
                </a:cubicBezTo>
                <a:cubicBezTo>
                  <a:pt x="195286" y="-1093"/>
                  <a:pt x="327842" y="3346"/>
                  <a:pt x="460905" y="8801"/>
                </a:cubicBezTo>
                <a:cubicBezTo>
                  <a:pt x="692655" y="18187"/>
                  <a:pt x="924659" y="29096"/>
                  <a:pt x="1156790" y="25798"/>
                </a:cubicBezTo>
                <a:cubicBezTo>
                  <a:pt x="1392345" y="22373"/>
                  <a:pt x="1627393" y="29604"/>
                  <a:pt x="1862695" y="39117"/>
                </a:cubicBezTo>
                <a:cubicBezTo>
                  <a:pt x="1965822" y="43050"/>
                  <a:pt x="2069584" y="46982"/>
                  <a:pt x="2171061" y="17680"/>
                </a:cubicBezTo>
                <a:cubicBezTo>
                  <a:pt x="2193995" y="12314"/>
                  <a:pt x="2217906" y="12834"/>
                  <a:pt x="2240574" y="19202"/>
                </a:cubicBezTo>
                <a:cubicBezTo>
                  <a:pt x="2354483" y="45713"/>
                  <a:pt x="2469026" y="53578"/>
                  <a:pt x="2584203" y="27447"/>
                </a:cubicBezTo>
                <a:cubicBezTo>
                  <a:pt x="2716607" y="-1220"/>
                  <a:pt x="2852892" y="-7347"/>
                  <a:pt x="2987324" y="9308"/>
                </a:cubicBezTo>
                <a:cubicBezTo>
                  <a:pt x="3110240" y="23008"/>
                  <a:pt x="3233789" y="37849"/>
                  <a:pt x="3356958" y="26813"/>
                </a:cubicBezTo>
                <a:cubicBezTo>
                  <a:pt x="3551542" y="9308"/>
                  <a:pt x="3745872" y="24530"/>
                  <a:pt x="3940456" y="29223"/>
                </a:cubicBezTo>
                <a:cubicBezTo>
                  <a:pt x="4005148" y="30745"/>
                  <a:pt x="4070221" y="44064"/>
                  <a:pt x="4134532" y="32141"/>
                </a:cubicBezTo>
                <a:cubicBezTo>
                  <a:pt x="4235884" y="13367"/>
                  <a:pt x="4336093" y="20597"/>
                  <a:pt x="4437571" y="31126"/>
                </a:cubicBezTo>
                <a:cubicBezTo>
                  <a:pt x="4631901" y="51422"/>
                  <a:pt x="4826104" y="61189"/>
                  <a:pt x="5019547" y="23134"/>
                </a:cubicBezTo>
                <a:cubicBezTo>
                  <a:pt x="5079547" y="11211"/>
                  <a:pt x="5139165" y="4361"/>
                  <a:pt x="5200178" y="20344"/>
                </a:cubicBezTo>
                <a:cubicBezTo>
                  <a:pt x="5227120" y="26496"/>
                  <a:pt x="5255166" y="25976"/>
                  <a:pt x="5281867" y="18822"/>
                </a:cubicBezTo>
                <a:cubicBezTo>
                  <a:pt x="5326442" y="8985"/>
                  <a:pt x="5371688" y="2995"/>
                  <a:pt x="5417116" y="873"/>
                </a:cubicBezTo>
                <a:close/>
              </a:path>
            </a:pathLst>
          </a:custGeom>
        </p:spPr>
      </p:pic>
      <p:pic>
        <p:nvPicPr>
          <p:cNvPr id="10" name="Picture 9">
            <a:extLst>
              <a:ext uri="{FF2B5EF4-FFF2-40B4-BE49-F238E27FC236}">
                <a16:creationId xmlns:a16="http://schemas.microsoft.com/office/drawing/2014/main" id="{BCB9E4BC-60BB-452F-A432-1C7B66478A88}"/>
              </a:ext>
            </a:extLst>
          </p:cNvPr>
          <p:cNvPicPr/>
          <p:nvPr/>
        </p:nvPicPr>
        <p:blipFill rotWithShape="1">
          <a:blip r:embed="rId3">
            <a:extLst>
              <a:ext uri="{28A0092B-C50C-407E-A947-70E740481C1C}">
                <a14:useLocalDpi xmlns:a14="http://schemas.microsoft.com/office/drawing/2010/main" val="0"/>
              </a:ext>
            </a:extLst>
          </a:blip>
          <a:srcRect t="26887" r="-1" b="20672"/>
          <a:stretch/>
        </p:blipFill>
        <p:spPr>
          <a:xfrm>
            <a:off x="6185045" y="2657879"/>
            <a:ext cx="6006950" cy="4200116"/>
          </a:xfrm>
          <a:custGeom>
            <a:avLst/>
            <a:gdLst/>
            <a:ahLst/>
            <a:cxnLst/>
            <a:rect l="l" t="t" r="r" b="b"/>
            <a:pathLst>
              <a:path w="6006950" h="4200116">
                <a:moveTo>
                  <a:pt x="1030707" y="878"/>
                </a:moveTo>
                <a:cubicBezTo>
                  <a:pt x="1130713" y="5076"/>
                  <a:pt x="1229629" y="23223"/>
                  <a:pt x="1329331" y="31024"/>
                </a:cubicBezTo>
                <a:cubicBezTo>
                  <a:pt x="1424213" y="38508"/>
                  <a:pt x="1519095" y="49417"/>
                  <a:pt x="1614484" y="34449"/>
                </a:cubicBezTo>
                <a:cubicBezTo>
                  <a:pt x="1708047" y="21726"/>
                  <a:pt x="1802675" y="18745"/>
                  <a:pt x="1896846" y="25570"/>
                </a:cubicBezTo>
                <a:cubicBezTo>
                  <a:pt x="2000988" y="30770"/>
                  <a:pt x="2104876" y="48021"/>
                  <a:pt x="2209652" y="33561"/>
                </a:cubicBezTo>
                <a:cubicBezTo>
                  <a:pt x="2222857" y="32216"/>
                  <a:pt x="2236189" y="33954"/>
                  <a:pt x="2248595" y="38635"/>
                </a:cubicBezTo>
                <a:cubicBezTo>
                  <a:pt x="2289325" y="52169"/>
                  <a:pt x="2333202" y="53007"/>
                  <a:pt x="2374427" y="41045"/>
                </a:cubicBezTo>
                <a:cubicBezTo>
                  <a:pt x="2426561" y="27168"/>
                  <a:pt x="2481308" y="26254"/>
                  <a:pt x="2533874" y="38381"/>
                </a:cubicBezTo>
                <a:cubicBezTo>
                  <a:pt x="2612012" y="55379"/>
                  <a:pt x="2690403" y="72123"/>
                  <a:pt x="2771713" y="58169"/>
                </a:cubicBezTo>
                <a:cubicBezTo>
                  <a:pt x="2819027" y="50178"/>
                  <a:pt x="2862916" y="30770"/>
                  <a:pt x="2909596" y="21637"/>
                </a:cubicBezTo>
                <a:cubicBezTo>
                  <a:pt x="3044054" y="-4620"/>
                  <a:pt x="3179781" y="3244"/>
                  <a:pt x="3315508" y="12124"/>
                </a:cubicBezTo>
                <a:cubicBezTo>
                  <a:pt x="3448064" y="20876"/>
                  <a:pt x="3579984" y="38888"/>
                  <a:pt x="3713301" y="36225"/>
                </a:cubicBezTo>
                <a:cubicBezTo>
                  <a:pt x="3741689" y="36440"/>
                  <a:pt x="3770015" y="38812"/>
                  <a:pt x="3798035" y="43328"/>
                </a:cubicBezTo>
                <a:cubicBezTo>
                  <a:pt x="3902050" y="57028"/>
                  <a:pt x="4006572" y="69966"/>
                  <a:pt x="4109445" y="42313"/>
                </a:cubicBezTo>
                <a:cubicBezTo>
                  <a:pt x="4201676" y="17312"/>
                  <a:pt x="4297916" y="10677"/>
                  <a:pt x="4392696" y="22779"/>
                </a:cubicBezTo>
                <a:cubicBezTo>
                  <a:pt x="4517501" y="39130"/>
                  <a:pt x="4643651" y="42707"/>
                  <a:pt x="4769179" y="33434"/>
                </a:cubicBezTo>
                <a:cubicBezTo>
                  <a:pt x="4808578" y="29515"/>
                  <a:pt x="4848192" y="28107"/>
                  <a:pt x="4887782" y="29248"/>
                </a:cubicBezTo>
                <a:cubicBezTo>
                  <a:pt x="5176486" y="42440"/>
                  <a:pt x="5466078" y="25062"/>
                  <a:pt x="5754276" y="55759"/>
                </a:cubicBezTo>
                <a:cubicBezTo>
                  <a:pt x="5799833" y="61131"/>
                  <a:pt x="5845701" y="61524"/>
                  <a:pt x="5891082" y="57017"/>
                </a:cubicBezTo>
                <a:lnTo>
                  <a:pt x="6006950" y="32656"/>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lnTo>
                  <a:pt x="5228" y="32317"/>
                </a:lnTo>
                <a:lnTo>
                  <a:pt x="26602" y="28723"/>
                </a:lnTo>
                <a:cubicBezTo>
                  <a:pt x="141982" y="14068"/>
                  <a:pt x="258851" y="13354"/>
                  <a:pt x="374678" y="26711"/>
                </a:cubicBezTo>
                <a:cubicBezTo>
                  <a:pt x="438736" y="35083"/>
                  <a:pt x="503048" y="47768"/>
                  <a:pt x="568247" y="35083"/>
                </a:cubicBezTo>
                <a:cubicBezTo>
                  <a:pt x="574386" y="33992"/>
                  <a:pt x="580564" y="36757"/>
                  <a:pt x="583849" y="42060"/>
                </a:cubicBezTo>
                <a:cubicBezTo>
                  <a:pt x="616069" y="81382"/>
                  <a:pt x="657928" y="80114"/>
                  <a:pt x="700676" y="67429"/>
                </a:cubicBezTo>
                <a:cubicBezTo>
                  <a:pt x="728734" y="58740"/>
                  <a:pt x="756235" y="48326"/>
                  <a:pt x="782999" y="36225"/>
                </a:cubicBezTo>
                <a:cubicBezTo>
                  <a:pt x="829857" y="16792"/>
                  <a:pt x="879632" y="5299"/>
                  <a:pt x="930269" y="2230"/>
                </a:cubicBezTo>
                <a:cubicBezTo>
                  <a:pt x="963916" y="-370"/>
                  <a:pt x="997372" y="-521"/>
                  <a:pt x="1030707" y="878"/>
                </a:cubicBezTo>
                <a:close/>
              </a:path>
            </a:pathLst>
          </a:custGeom>
        </p:spPr>
      </p:pic>
    </p:spTree>
    <p:extLst>
      <p:ext uri="{BB962C8B-B14F-4D97-AF65-F5344CB8AC3E}">
        <p14:creationId xmlns:p14="http://schemas.microsoft.com/office/powerpoint/2010/main" val="176120164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33A1-6191-4A36-8012-BB81FC2AAD0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74B760-0727-4416-813A-467587444CDF}"/>
              </a:ext>
            </a:extLst>
          </p:cNvPr>
          <p:cNvSpPr>
            <a:spLocks noGrp="1"/>
          </p:cNvSpPr>
          <p:nvPr>
            <p:ph idx="1"/>
          </p:nvPr>
        </p:nvSpPr>
        <p:spPr/>
        <p:txBody>
          <a:bodyPr/>
          <a:lstStyle/>
          <a:p>
            <a:endParaRPr lang="en-GB"/>
          </a:p>
        </p:txBody>
      </p:sp>
      <p:pic>
        <p:nvPicPr>
          <p:cNvPr id="4" name="Content Placeholder 4" descr="Two boys sitting at a table with food on plates&#10;&#10;Description automatically generated">
            <a:extLst>
              <a:ext uri="{FF2B5EF4-FFF2-40B4-BE49-F238E27FC236}">
                <a16:creationId xmlns:a16="http://schemas.microsoft.com/office/drawing/2014/main" id="{74F39618-E490-44BF-B6C5-12C77077D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813" y="0"/>
            <a:ext cx="6233652" cy="6858000"/>
          </a:xfrm>
          <a:prstGeom prst="rect">
            <a:avLst/>
          </a:prstGeom>
        </p:spPr>
      </p:pic>
    </p:spTree>
    <p:extLst>
      <p:ext uri="{BB962C8B-B14F-4D97-AF65-F5344CB8AC3E}">
        <p14:creationId xmlns:p14="http://schemas.microsoft.com/office/powerpoint/2010/main" val="299101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13BC-2776-4049-8485-D28E71D23C2E}"/>
              </a:ext>
            </a:extLst>
          </p:cNvPr>
          <p:cNvSpPr>
            <a:spLocks noGrp="1"/>
          </p:cNvSpPr>
          <p:nvPr>
            <p:ph type="title"/>
          </p:nvPr>
        </p:nvSpPr>
        <p:spPr>
          <a:gradFill flip="none" rotWithShape="1">
            <a:gsLst>
              <a:gs pos="0">
                <a:srgbClr val="FF0000"/>
              </a:gs>
              <a:gs pos="36000">
                <a:schemeClr val="bg1"/>
              </a:gs>
              <a:gs pos="68000">
                <a:schemeClr val="bg1"/>
              </a:gs>
              <a:gs pos="100000">
                <a:srgbClr val="00B0F0"/>
              </a:gs>
            </a:gsLst>
            <a:lin ang="10800000" scaled="1"/>
            <a:tileRect/>
          </a:gradFill>
          <a:ln w="28575">
            <a:solidFill>
              <a:schemeClr val="tx1"/>
            </a:solidFill>
          </a:ln>
        </p:spPr>
        <p:txBody>
          <a:bodyPr/>
          <a:lstStyle/>
          <a:p>
            <a:r>
              <a:rPr lang="en-GB"/>
              <a:t>Why choose French?</a:t>
            </a:r>
            <a:endParaRPr lang="en-GB" dirty="0"/>
          </a:p>
        </p:txBody>
      </p:sp>
      <p:sp>
        <p:nvSpPr>
          <p:cNvPr id="3" name="Content Placeholder 2">
            <a:extLst>
              <a:ext uri="{FF2B5EF4-FFF2-40B4-BE49-F238E27FC236}">
                <a16:creationId xmlns:a16="http://schemas.microsoft.com/office/drawing/2014/main" id="{F3EF578B-1840-4027-A7B8-2ADA85EDDA9C}"/>
              </a:ext>
            </a:extLst>
          </p:cNvPr>
          <p:cNvSpPr>
            <a:spLocks noGrp="1"/>
          </p:cNvSpPr>
          <p:nvPr>
            <p:ph idx="1"/>
          </p:nvPr>
        </p:nvSpPr>
        <p:spPr>
          <a:xfrm>
            <a:off x="110613" y="1825624"/>
            <a:ext cx="12081387" cy="7016033"/>
          </a:xfrm>
        </p:spPr>
        <p:txBody>
          <a:bodyPr>
            <a:normAutofit/>
          </a:bodyPr>
          <a:lstStyle/>
          <a:p>
            <a:r>
              <a:rPr lang="en-GB" sz="3400" dirty="0"/>
              <a:t>Your son/daughter has already built a secure foundation studying French in Years 8-10 in Key Stage 3.</a:t>
            </a:r>
          </a:p>
          <a:p>
            <a:r>
              <a:rPr lang="en-GB" sz="3400" dirty="0"/>
              <a:t>A GCSE in French helps students to: </a:t>
            </a:r>
          </a:p>
          <a:p>
            <a:pPr marL="0" indent="0">
              <a:buNone/>
            </a:pPr>
            <a:r>
              <a:rPr lang="en-GB" sz="3400" dirty="0"/>
              <a:t>	• develop their knowledge of and enthusiasm for language learning skills by providing 		opportunities for the practical use of French</a:t>
            </a:r>
          </a:p>
          <a:p>
            <a:pPr marL="0" indent="0">
              <a:buNone/>
            </a:pPr>
            <a:r>
              <a:rPr lang="en-GB" sz="3400" dirty="0"/>
              <a:t>	• develop the confidence to communicate effectively in French;</a:t>
            </a:r>
          </a:p>
          <a:p>
            <a:pPr marL="900113" indent="265113" defTabSz="900113"/>
            <a:r>
              <a:rPr lang="en-GB" sz="3400" dirty="0"/>
              <a:t>raise your awareness and widening your understanding of French-speaking countries/communities and;</a:t>
            </a:r>
          </a:p>
          <a:p>
            <a:pPr marL="0" indent="0">
              <a:buNone/>
            </a:pPr>
            <a:r>
              <a:rPr lang="en-GB" sz="3400" dirty="0"/>
              <a:t>	• take their place as citizens in a multilingual, global society.</a:t>
            </a:r>
          </a:p>
        </p:txBody>
      </p:sp>
    </p:spTree>
    <p:extLst>
      <p:ext uri="{BB962C8B-B14F-4D97-AF65-F5344CB8AC3E}">
        <p14:creationId xmlns:p14="http://schemas.microsoft.com/office/powerpoint/2010/main" val="398151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7E181-F64A-47F2-9DF5-CF281935C751}"/>
              </a:ext>
            </a:extLst>
          </p:cNvPr>
          <p:cNvSpPr>
            <a:spLocks noGrp="1"/>
          </p:cNvSpPr>
          <p:nvPr>
            <p:ph type="title"/>
          </p:nvPr>
        </p:nvSpPr>
        <p:spPr>
          <a:xfrm>
            <a:off x="6501809" y="365125"/>
            <a:ext cx="5220586" cy="2068086"/>
          </a:xfrm>
        </p:spPr>
        <p:txBody>
          <a:bodyPr anchor="b">
            <a:normAutofit/>
          </a:bodyPr>
          <a:lstStyle/>
          <a:p>
            <a:endParaRPr lang="en-GB"/>
          </a:p>
        </p:txBody>
      </p:sp>
      <p:pic>
        <p:nvPicPr>
          <p:cNvPr id="9" name="Content Placeholder 8" descr="A group of people sitting at a table&#10;&#10;Description automatically generated">
            <a:extLst>
              <a:ext uri="{FF2B5EF4-FFF2-40B4-BE49-F238E27FC236}">
                <a16:creationId xmlns:a16="http://schemas.microsoft.com/office/drawing/2014/main" id="{A52938AB-AF01-4443-BD24-7F326A4845C5}"/>
              </a:ext>
            </a:extLst>
          </p:cNvPr>
          <p:cNvPicPr>
            <a:picLocks noChangeAspect="1"/>
          </p:cNvPicPr>
          <p:nvPr/>
        </p:nvPicPr>
        <p:blipFill rotWithShape="1">
          <a:blip r:embed="rId2">
            <a:extLst>
              <a:ext uri="{28A0092B-C50C-407E-A947-70E740481C1C}">
                <a14:useLocalDpi xmlns:a14="http://schemas.microsoft.com/office/drawing/2010/main" val="0"/>
              </a:ext>
            </a:extLst>
          </a:blip>
          <a:srcRect t="14204" b="20009"/>
          <a:stretch/>
        </p:blipFill>
        <p:spPr>
          <a:xfrm>
            <a:off x="2" y="125371"/>
            <a:ext cx="3734629" cy="252014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p:spPr>
      </p:pic>
      <p:pic>
        <p:nvPicPr>
          <p:cNvPr id="5" name="Content Placeholder 4" descr="A group of women sitting at a table&#10;&#10;Description automatically generated">
            <a:extLst>
              <a:ext uri="{FF2B5EF4-FFF2-40B4-BE49-F238E27FC236}">
                <a16:creationId xmlns:a16="http://schemas.microsoft.com/office/drawing/2014/main" id="{377C515D-E7C9-4AA2-A8E9-FF6B24C0BD93}"/>
              </a:ext>
            </a:extLst>
          </p:cNvPr>
          <p:cNvPicPr>
            <a:picLocks noChangeAspect="1"/>
          </p:cNvPicPr>
          <p:nvPr/>
        </p:nvPicPr>
        <p:blipFill rotWithShape="1">
          <a:blip r:embed="rId3">
            <a:extLst>
              <a:ext uri="{28A0092B-C50C-407E-A947-70E740481C1C}">
                <a14:useLocalDpi xmlns:a14="http://schemas.microsoft.com/office/drawing/2010/main" val="0"/>
              </a:ext>
            </a:extLst>
          </a:blip>
          <a:srcRect t="2670" r="4" b="30745"/>
          <a:stretch/>
        </p:blipFill>
        <p:spPr>
          <a:xfrm>
            <a:off x="4201188" y="0"/>
            <a:ext cx="3441373" cy="2524624"/>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p:spPr>
      </p:pic>
      <p:sp>
        <p:nvSpPr>
          <p:cNvPr id="27" name="Rectangle 6">
            <a:extLst>
              <a:ext uri="{FF2B5EF4-FFF2-40B4-BE49-F238E27FC236}">
                <a16:creationId xmlns:a16="http://schemas.microsoft.com/office/drawing/2014/main" id="{929F6B8E-6D40-4EF2-A291-E05EF59F4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9" y="26072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91F0AC"/>
          </a:solidFill>
          <a:ln w="38100" cap="rnd">
            <a:solidFill>
              <a:srgbClr val="91F0A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itting at a table&#10;&#10;Description automatically generated">
            <a:extLst>
              <a:ext uri="{FF2B5EF4-FFF2-40B4-BE49-F238E27FC236}">
                <a16:creationId xmlns:a16="http://schemas.microsoft.com/office/drawing/2014/main" id="{BCA13C4F-8DDA-441E-8A3A-5BAE200E0515}"/>
              </a:ext>
            </a:extLst>
          </p:cNvPr>
          <p:cNvPicPr>
            <a:picLocks noChangeAspect="1"/>
          </p:cNvPicPr>
          <p:nvPr/>
        </p:nvPicPr>
        <p:blipFill rotWithShape="1">
          <a:blip r:embed="rId4">
            <a:extLst>
              <a:ext uri="{28A0092B-C50C-407E-A947-70E740481C1C}">
                <a14:useLocalDpi xmlns:a14="http://schemas.microsoft.com/office/drawing/2010/main" val="0"/>
              </a:ext>
            </a:extLst>
          </a:blip>
          <a:srcRect t="30346" r="1" b="17089"/>
          <a:stretch/>
        </p:blipFill>
        <p:spPr>
          <a:xfrm>
            <a:off x="1732936" y="2699201"/>
            <a:ext cx="5909625" cy="4141924"/>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p:spPr>
      </p:pic>
      <p:pic>
        <p:nvPicPr>
          <p:cNvPr id="12" name="Content Placeholder 11" descr="A group of girls sitting at a table with food&#10;&#10;Description automatically generated">
            <a:extLst>
              <a:ext uri="{FF2B5EF4-FFF2-40B4-BE49-F238E27FC236}">
                <a16:creationId xmlns:a16="http://schemas.microsoft.com/office/drawing/2014/main" id="{E061F935-9912-4E8C-ABD3-81E8A47A265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863284" y="392558"/>
            <a:ext cx="4338303" cy="5784405"/>
          </a:xfrm>
        </p:spPr>
      </p:pic>
    </p:spTree>
    <p:extLst>
      <p:ext uri="{BB962C8B-B14F-4D97-AF65-F5344CB8AC3E}">
        <p14:creationId xmlns:p14="http://schemas.microsoft.com/office/powerpoint/2010/main" val="103167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4">
            <a:extLst>
              <a:ext uri="{FF2B5EF4-FFF2-40B4-BE49-F238E27FC236}">
                <a16:creationId xmlns:a16="http://schemas.microsoft.com/office/drawing/2014/main" id="{A7C5F937-FDA4-49FD-A135-03738460F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6">
            <a:extLst>
              <a:ext uri="{FF2B5EF4-FFF2-40B4-BE49-F238E27FC236}">
                <a16:creationId xmlns:a16="http://schemas.microsoft.com/office/drawing/2014/main" id="{F515E37C-522A-423F-B958-36BF66141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35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21D4A-813A-46EB-9EEE-67F4DDBE754D}"/>
              </a:ext>
            </a:extLst>
          </p:cNvPr>
          <p:cNvSpPr>
            <a:spLocks noGrp="1"/>
          </p:cNvSpPr>
          <p:nvPr>
            <p:ph type="title"/>
          </p:nvPr>
        </p:nvSpPr>
        <p:spPr>
          <a:xfrm>
            <a:off x="630936" y="4562856"/>
            <a:ext cx="3419856" cy="1600200"/>
          </a:xfrm>
        </p:spPr>
        <p:txBody>
          <a:bodyPr anchor="ctr">
            <a:normAutofit/>
          </a:bodyPr>
          <a:lstStyle/>
          <a:p>
            <a:endParaRPr lang="en-GB" sz="4800"/>
          </a:p>
        </p:txBody>
      </p:sp>
      <p:pic>
        <p:nvPicPr>
          <p:cNvPr id="11" name="Picture 10" descr="A group of people in a stadium&#10;&#10;Description automatically generated">
            <a:extLst>
              <a:ext uri="{FF2B5EF4-FFF2-40B4-BE49-F238E27FC236}">
                <a16:creationId xmlns:a16="http://schemas.microsoft.com/office/drawing/2014/main" id="{7C405324-4B67-4017-BE0A-3A2A9D5F8694}"/>
              </a:ext>
            </a:extLst>
          </p:cNvPr>
          <p:cNvPicPr>
            <a:picLocks noChangeAspect="1"/>
          </p:cNvPicPr>
          <p:nvPr/>
        </p:nvPicPr>
        <p:blipFill rotWithShape="1">
          <a:blip r:embed="rId2">
            <a:extLst>
              <a:ext uri="{28A0092B-C50C-407E-A947-70E740481C1C}">
                <a14:useLocalDpi xmlns:a14="http://schemas.microsoft.com/office/drawing/2010/main" val="0"/>
              </a:ext>
            </a:extLst>
          </a:blip>
          <a:srcRect t="47593"/>
          <a:stretch/>
        </p:blipFill>
        <p:spPr>
          <a:xfrm>
            <a:off x="11606" y="0"/>
            <a:ext cx="6005375" cy="4196271"/>
          </a:xfrm>
          <a:custGeom>
            <a:avLst/>
            <a:gdLst/>
            <a:ahLst/>
            <a:cxnLst/>
            <a:rect l="l" t="t" r="r" b="b"/>
            <a:pathLst>
              <a:path w="6005375" h="4196281">
                <a:moveTo>
                  <a:pt x="0" y="0"/>
                </a:moveTo>
                <a:lnTo>
                  <a:pt x="6000673" y="0"/>
                </a:lnTo>
                <a:lnTo>
                  <a:pt x="5998730" y="19709"/>
                </a:lnTo>
                <a:cubicBezTo>
                  <a:pt x="6001245" y="280059"/>
                  <a:pt x="5986414" y="540409"/>
                  <a:pt x="5999656" y="800631"/>
                </a:cubicBezTo>
                <a:cubicBezTo>
                  <a:pt x="6009854"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2" y="3561638"/>
                  <a:pt x="5989196" y="3805463"/>
                </a:cubicBezTo>
                <a:cubicBezTo>
                  <a:pt x="5985594" y="3872508"/>
                  <a:pt x="5984647" y="3939633"/>
                  <a:pt x="5986348" y="4006695"/>
                </a:cubicBezTo>
                <a:lnTo>
                  <a:pt x="5997254" y="4174633"/>
                </a:lnTo>
                <a:lnTo>
                  <a:pt x="5951600" y="4176620"/>
                </a:lnTo>
                <a:cubicBezTo>
                  <a:pt x="5886701" y="4176651"/>
                  <a:pt x="5821787" y="4174749"/>
                  <a:pt x="5756904" y="4173480"/>
                </a:cubicBezTo>
                <a:cubicBezTo>
                  <a:pt x="5518558" y="4169040"/>
                  <a:pt x="5280085" y="4173480"/>
                  <a:pt x="5042246" y="4150774"/>
                </a:cubicBezTo>
                <a:cubicBezTo>
                  <a:pt x="4977617" y="4144622"/>
                  <a:pt x="4912545" y="4140690"/>
                  <a:pt x="4847599" y="4141467"/>
                </a:cubicBezTo>
                <a:cubicBezTo>
                  <a:pt x="4782654" y="4142244"/>
                  <a:pt x="4717834" y="4147730"/>
                  <a:pt x="4653712" y="4160414"/>
                </a:cubicBezTo>
                <a:cubicBezTo>
                  <a:pt x="4446570" y="4200625"/>
                  <a:pt x="4238795" y="4203162"/>
                  <a:pt x="4029496" y="4186925"/>
                </a:cubicBezTo>
                <a:cubicBezTo>
                  <a:pt x="3943620" y="4180203"/>
                  <a:pt x="3857745" y="4169040"/>
                  <a:pt x="3771488" y="4171196"/>
                </a:cubicBezTo>
                <a:cubicBezTo>
                  <a:pt x="3623584" y="4175129"/>
                  <a:pt x="3475553" y="4167137"/>
                  <a:pt x="3327522" y="4169167"/>
                </a:cubicBezTo>
                <a:cubicBezTo>
                  <a:pt x="3323527" y="4169738"/>
                  <a:pt x="3319442" y="4169205"/>
                  <a:pt x="3315726" y="4167645"/>
                </a:cubicBezTo>
                <a:cubicBezTo>
                  <a:pt x="3278940" y="4142402"/>
                  <a:pt x="3238602" y="4152169"/>
                  <a:pt x="3200548" y="4158765"/>
                </a:cubicBezTo>
                <a:cubicBezTo>
                  <a:pt x="3074081" y="4180710"/>
                  <a:pt x="2947741" y="4191492"/>
                  <a:pt x="2819245" y="4174494"/>
                </a:cubicBezTo>
                <a:cubicBezTo>
                  <a:pt x="2696545" y="4156698"/>
                  <a:pt x="2572095" y="4154478"/>
                  <a:pt x="2448850" y="4167898"/>
                </a:cubicBezTo>
                <a:cubicBezTo>
                  <a:pt x="2279382" y="4187687"/>
                  <a:pt x="2110548" y="4183501"/>
                  <a:pt x="1941461" y="4167898"/>
                </a:cubicBezTo>
                <a:cubicBezTo>
                  <a:pt x="1872836" y="4161556"/>
                  <a:pt x="1803197" y="4150774"/>
                  <a:pt x="1735207" y="4166630"/>
                </a:cubicBezTo>
                <a:cubicBezTo>
                  <a:pt x="1651488" y="4186038"/>
                  <a:pt x="1568022" y="4179695"/>
                  <a:pt x="1484049" y="4175382"/>
                </a:cubicBezTo>
                <a:cubicBezTo>
                  <a:pt x="1377751" y="4169801"/>
                  <a:pt x="1271707" y="4153692"/>
                  <a:pt x="1165028" y="4166376"/>
                </a:cubicBezTo>
                <a:cubicBezTo>
                  <a:pt x="1115684" y="4172211"/>
                  <a:pt x="1066721" y="4181471"/>
                  <a:pt x="1016743" y="4179061"/>
                </a:cubicBezTo>
                <a:cubicBezTo>
                  <a:pt x="878480" y="4172719"/>
                  <a:pt x="740343" y="4165235"/>
                  <a:pt x="601825" y="4166376"/>
                </a:cubicBezTo>
                <a:cubicBezTo>
                  <a:pt x="543856" y="4166757"/>
                  <a:pt x="486267" y="4168659"/>
                  <a:pt x="428552" y="4172845"/>
                </a:cubicBezTo>
                <a:cubicBezTo>
                  <a:pt x="320858" y="4180710"/>
                  <a:pt x="213545" y="4170055"/>
                  <a:pt x="106233" y="4166249"/>
                </a:cubicBezTo>
                <a:lnTo>
                  <a:pt x="0" y="4171008"/>
                </a:lnTo>
                <a:close/>
              </a:path>
            </a:pathLst>
          </a:custGeom>
        </p:spPr>
      </p:pic>
      <p:pic>
        <p:nvPicPr>
          <p:cNvPr id="9" name="Picture 8" descr="A group of people standing on stairs&#10;&#10;Description automatically generated">
            <a:extLst>
              <a:ext uri="{FF2B5EF4-FFF2-40B4-BE49-F238E27FC236}">
                <a16:creationId xmlns:a16="http://schemas.microsoft.com/office/drawing/2014/main" id="{80894BCE-07D0-4F4A-9E8F-579A2E7B2662}"/>
              </a:ext>
            </a:extLst>
          </p:cNvPr>
          <p:cNvPicPr>
            <a:picLocks noChangeAspect="1"/>
          </p:cNvPicPr>
          <p:nvPr/>
        </p:nvPicPr>
        <p:blipFill rotWithShape="1">
          <a:blip r:embed="rId3">
            <a:extLst>
              <a:ext uri="{28A0092B-C50C-407E-A947-70E740481C1C}">
                <a14:useLocalDpi xmlns:a14="http://schemas.microsoft.com/office/drawing/2010/main" val="0"/>
              </a:ext>
            </a:extLst>
          </a:blip>
          <a:srcRect t="43127" r="-1" b="4587"/>
          <a:stretch/>
        </p:blipFill>
        <p:spPr>
          <a:xfrm>
            <a:off x="6185045" y="10"/>
            <a:ext cx="6006950"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63"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chemeClr val="tx1"/>
          </a:solidFill>
          <a:ln w="34925">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14">
            <a:extLst>
              <a:ext uri="{FF2B5EF4-FFF2-40B4-BE49-F238E27FC236}">
                <a16:creationId xmlns:a16="http://schemas.microsoft.com/office/drawing/2014/main" id="{3AEB5FC9-AD95-1316-2A1D-2079A8B111A9}"/>
              </a:ext>
            </a:extLst>
          </p:cNvPr>
          <p:cNvSpPr>
            <a:spLocks noGrp="1"/>
          </p:cNvSpPr>
          <p:nvPr>
            <p:ph idx="1"/>
          </p:nvPr>
        </p:nvSpPr>
        <p:spPr>
          <a:xfrm>
            <a:off x="4654294" y="4562856"/>
            <a:ext cx="6894576" cy="1600200"/>
          </a:xfrm>
        </p:spPr>
        <p:txBody>
          <a:bodyPr anchor="ctr">
            <a:normAutofit/>
          </a:bodyPr>
          <a:lstStyle/>
          <a:p>
            <a:endParaRPr lang="en-US" sz="2000"/>
          </a:p>
        </p:txBody>
      </p:sp>
    </p:spTree>
    <p:extLst>
      <p:ext uri="{BB962C8B-B14F-4D97-AF65-F5344CB8AC3E}">
        <p14:creationId xmlns:p14="http://schemas.microsoft.com/office/powerpoint/2010/main" val="263592248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F3C820FA-599D-472F-92AF-FE30D7E46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7D557DA3-3A28-4C24-8B46-4FA097CAB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D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18A74-26E5-4B6B-8D1B-C8151234C059}"/>
              </a:ext>
            </a:extLst>
          </p:cNvPr>
          <p:cNvSpPr>
            <a:spLocks noGrp="1"/>
          </p:cNvSpPr>
          <p:nvPr>
            <p:ph type="title"/>
          </p:nvPr>
        </p:nvSpPr>
        <p:spPr>
          <a:xfrm>
            <a:off x="630936" y="786384"/>
            <a:ext cx="3419856" cy="1600200"/>
          </a:xfrm>
        </p:spPr>
        <p:txBody>
          <a:bodyPr vert="horz" lIns="91440" tIns="45720" rIns="91440" bIns="45720" rtlCol="0" anchor="ctr">
            <a:normAutofit/>
          </a:bodyPr>
          <a:lstStyle/>
          <a:p>
            <a:endParaRPr lang="en-US" sz="4800"/>
          </a:p>
        </p:txBody>
      </p:sp>
      <p:sp>
        <p:nvSpPr>
          <p:cNvPr id="2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86384"/>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chemeClr val="tx1"/>
          </a:solidFill>
          <a:ln w="34925">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16">
            <a:extLst>
              <a:ext uri="{FF2B5EF4-FFF2-40B4-BE49-F238E27FC236}">
                <a16:creationId xmlns:a16="http://schemas.microsoft.com/office/drawing/2014/main" id="{955C42A0-FFA7-0937-AC45-34FE4E3A338D}"/>
              </a:ext>
            </a:extLst>
          </p:cNvPr>
          <p:cNvSpPr>
            <a:spLocks noGrp="1"/>
          </p:cNvSpPr>
          <p:nvPr>
            <p:ph idx="1"/>
          </p:nvPr>
        </p:nvSpPr>
        <p:spPr>
          <a:xfrm>
            <a:off x="4654295" y="786384"/>
            <a:ext cx="6894576" cy="1600200"/>
          </a:xfrm>
        </p:spPr>
        <p:txBody>
          <a:bodyPr anchor="ctr">
            <a:normAutofit/>
          </a:bodyPr>
          <a:lstStyle/>
          <a:p>
            <a:endParaRPr lang="en-US" sz="2000"/>
          </a:p>
        </p:txBody>
      </p:sp>
      <p:pic>
        <p:nvPicPr>
          <p:cNvPr id="8" name="Content Placeholder 4" descr="A person standing in a stadium with his arms out&#10;&#10;Description automatically generated">
            <a:extLst>
              <a:ext uri="{FF2B5EF4-FFF2-40B4-BE49-F238E27FC236}">
                <a16:creationId xmlns:a16="http://schemas.microsoft.com/office/drawing/2014/main" id="{8F25E479-F1FA-4B9B-8D3B-AF784C16D335}"/>
              </a:ext>
            </a:extLst>
          </p:cNvPr>
          <p:cNvPicPr>
            <a:picLocks noChangeAspect="1"/>
          </p:cNvPicPr>
          <p:nvPr/>
        </p:nvPicPr>
        <p:blipFill rotWithShape="1">
          <a:blip r:embed="rId2">
            <a:extLst>
              <a:ext uri="{28A0092B-C50C-407E-A947-70E740481C1C}">
                <a14:useLocalDpi xmlns:a14="http://schemas.microsoft.com/office/drawing/2010/main" val="0"/>
              </a:ext>
            </a:extLst>
          </a:blip>
          <a:srcRect t="32910" b="14771"/>
          <a:stretch/>
        </p:blipFill>
        <p:spPr>
          <a:xfrm>
            <a:off x="5" y="2668697"/>
            <a:ext cx="6005375" cy="4189309"/>
          </a:xfrm>
          <a:custGeom>
            <a:avLst/>
            <a:gdLst/>
            <a:ahLst/>
            <a:cxnLst/>
            <a:rect l="l" t="t" r="r" b="b"/>
            <a:pathLst>
              <a:path w="6005375" h="4189309">
                <a:moveTo>
                  <a:pt x="5417116" y="873"/>
                </a:moveTo>
                <a:cubicBezTo>
                  <a:pt x="5462543" y="-1249"/>
                  <a:pt x="5508151" y="499"/>
                  <a:pt x="5553448" y="6137"/>
                </a:cubicBezTo>
                <a:cubicBezTo>
                  <a:pt x="5628161" y="13367"/>
                  <a:pt x="5703128" y="18441"/>
                  <a:pt x="5777841" y="26052"/>
                </a:cubicBezTo>
                <a:cubicBezTo>
                  <a:pt x="5811074" y="29477"/>
                  <a:pt x="5844689" y="16792"/>
                  <a:pt x="5877417" y="28462"/>
                </a:cubicBezTo>
                <a:cubicBezTo>
                  <a:pt x="5913568" y="41401"/>
                  <a:pt x="5950164" y="47204"/>
                  <a:pt x="5986854" y="47965"/>
                </a:cubicBezTo>
                <a:lnTo>
                  <a:pt x="5997165" y="47520"/>
                </a:lnTo>
                <a:lnTo>
                  <a:pt x="5995170" y="275471"/>
                </a:lnTo>
                <a:cubicBezTo>
                  <a:pt x="5993432" y="411057"/>
                  <a:pt x="5993035" y="546625"/>
                  <a:pt x="5999656" y="682160"/>
                </a:cubicBezTo>
                <a:cubicBezTo>
                  <a:pt x="6009855" y="891919"/>
                  <a:pt x="6003364" y="1101546"/>
                  <a:pt x="5999656" y="1311173"/>
                </a:cubicBezTo>
                <a:cubicBezTo>
                  <a:pt x="5992506" y="1713211"/>
                  <a:pt x="6003364" y="2114719"/>
                  <a:pt x="5998730" y="2516228"/>
                </a:cubicBezTo>
                <a:cubicBezTo>
                  <a:pt x="5996744" y="2694205"/>
                  <a:pt x="5998994" y="2871917"/>
                  <a:pt x="6003364" y="3049894"/>
                </a:cubicBezTo>
                <a:cubicBezTo>
                  <a:pt x="6009720" y="3304016"/>
                  <a:pt x="5999923" y="3558269"/>
                  <a:pt x="5989197" y="3812258"/>
                </a:cubicBezTo>
                <a:cubicBezTo>
                  <a:pt x="5985594" y="3882098"/>
                  <a:pt x="5984646" y="3952021"/>
                  <a:pt x="5986348" y="4021879"/>
                </a:cubicBezTo>
                <a:lnTo>
                  <a:pt x="5996786" y="4189309"/>
                </a:lnTo>
                <a:lnTo>
                  <a:pt x="0" y="4189309"/>
                </a:lnTo>
                <a:lnTo>
                  <a:pt x="0" y="26427"/>
                </a:lnTo>
                <a:lnTo>
                  <a:pt x="12119" y="23896"/>
                </a:lnTo>
                <a:cubicBezTo>
                  <a:pt x="28628" y="19050"/>
                  <a:pt x="45667" y="16234"/>
                  <a:pt x="62858" y="15524"/>
                </a:cubicBezTo>
                <a:cubicBezTo>
                  <a:pt x="195286" y="-1093"/>
                  <a:pt x="327842" y="3346"/>
                  <a:pt x="460905" y="8801"/>
                </a:cubicBezTo>
                <a:cubicBezTo>
                  <a:pt x="692655" y="18187"/>
                  <a:pt x="924659" y="29096"/>
                  <a:pt x="1156790" y="25798"/>
                </a:cubicBezTo>
                <a:cubicBezTo>
                  <a:pt x="1392345" y="22373"/>
                  <a:pt x="1627393" y="29604"/>
                  <a:pt x="1862695" y="39117"/>
                </a:cubicBezTo>
                <a:cubicBezTo>
                  <a:pt x="1965822" y="43050"/>
                  <a:pt x="2069584" y="46982"/>
                  <a:pt x="2171061" y="17680"/>
                </a:cubicBezTo>
                <a:cubicBezTo>
                  <a:pt x="2193995" y="12314"/>
                  <a:pt x="2217906" y="12834"/>
                  <a:pt x="2240574" y="19202"/>
                </a:cubicBezTo>
                <a:cubicBezTo>
                  <a:pt x="2354483" y="45713"/>
                  <a:pt x="2469026" y="53578"/>
                  <a:pt x="2584203" y="27447"/>
                </a:cubicBezTo>
                <a:cubicBezTo>
                  <a:pt x="2716607" y="-1220"/>
                  <a:pt x="2852892" y="-7347"/>
                  <a:pt x="2987324" y="9308"/>
                </a:cubicBezTo>
                <a:cubicBezTo>
                  <a:pt x="3110240" y="23008"/>
                  <a:pt x="3233789" y="37849"/>
                  <a:pt x="3356958" y="26813"/>
                </a:cubicBezTo>
                <a:cubicBezTo>
                  <a:pt x="3551542" y="9308"/>
                  <a:pt x="3745872" y="24530"/>
                  <a:pt x="3940456" y="29223"/>
                </a:cubicBezTo>
                <a:cubicBezTo>
                  <a:pt x="4005148" y="30745"/>
                  <a:pt x="4070221" y="44064"/>
                  <a:pt x="4134532" y="32141"/>
                </a:cubicBezTo>
                <a:cubicBezTo>
                  <a:pt x="4235884" y="13367"/>
                  <a:pt x="4336093" y="20597"/>
                  <a:pt x="4437571" y="31126"/>
                </a:cubicBezTo>
                <a:cubicBezTo>
                  <a:pt x="4631901" y="51422"/>
                  <a:pt x="4826104" y="61189"/>
                  <a:pt x="5019547" y="23134"/>
                </a:cubicBezTo>
                <a:cubicBezTo>
                  <a:pt x="5079547" y="11211"/>
                  <a:pt x="5139165" y="4361"/>
                  <a:pt x="5200178" y="20344"/>
                </a:cubicBezTo>
                <a:cubicBezTo>
                  <a:pt x="5227120" y="26496"/>
                  <a:pt x="5255166" y="25976"/>
                  <a:pt x="5281867" y="18822"/>
                </a:cubicBezTo>
                <a:cubicBezTo>
                  <a:pt x="5326442" y="8985"/>
                  <a:pt x="5371688" y="2995"/>
                  <a:pt x="5417116" y="873"/>
                </a:cubicBezTo>
                <a:close/>
              </a:path>
            </a:pathLst>
          </a:custGeom>
        </p:spPr>
      </p:pic>
      <p:pic>
        <p:nvPicPr>
          <p:cNvPr id="4" name="Content Placeholder 3" descr="A person standing in a tunnel&#10;&#10;Description automatically generated">
            <a:extLst>
              <a:ext uri="{FF2B5EF4-FFF2-40B4-BE49-F238E27FC236}">
                <a16:creationId xmlns:a16="http://schemas.microsoft.com/office/drawing/2014/main" id="{846B48DB-5FFA-43BB-88F2-CA453C86EAA3}"/>
              </a:ext>
            </a:extLst>
          </p:cNvPr>
          <p:cNvPicPr>
            <a:picLocks noChangeAspect="1"/>
          </p:cNvPicPr>
          <p:nvPr/>
        </p:nvPicPr>
        <p:blipFill rotWithShape="1">
          <a:blip r:embed="rId3">
            <a:extLst>
              <a:ext uri="{28A0092B-C50C-407E-A947-70E740481C1C}">
                <a14:useLocalDpi xmlns:a14="http://schemas.microsoft.com/office/drawing/2010/main" val="0"/>
              </a:ext>
            </a:extLst>
          </a:blip>
          <a:srcRect t="16638" r="-1" b="30921"/>
          <a:stretch/>
        </p:blipFill>
        <p:spPr>
          <a:xfrm>
            <a:off x="6185045" y="2657879"/>
            <a:ext cx="6006950" cy="4200116"/>
          </a:xfrm>
          <a:custGeom>
            <a:avLst/>
            <a:gdLst/>
            <a:ahLst/>
            <a:cxnLst/>
            <a:rect l="l" t="t" r="r" b="b"/>
            <a:pathLst>
              <a:path w="6006950" h="4200116">
                <a:moveTo>
                  <a:pt x="1030707" y="878"/>
                </a:moveTo>
                <a:cubicBezTo>
                  <a:pt x="1130713" y="5076"/>
                  <a:pt x="1229629" y="23223"/>
                  <a:pt x="1329331" y="31024"/>
                </a:cubicBezTo>
                <a:cubicBezTo>
                  <a:pt x="1424213" y="38508"/>
                  <a:pt x="1519095" y="49417"/>
                  <a:pt x="1614484" y="34449"/>
                </a:cubicBezTo>
                <a:cubicBezTo>
                  <a:pt x="1708047" y="21726"/>
                  <a:pt x="1802675" y="18745"/>
                  <a:pt x="1896846" y="25570"/>
                </a:cubicBezTo>
                <a:cubicBezTo>
                  <a:pt x="2000988" y="30770"/>
                  <a:pt x="2104876" y="48021"/>
                  <a:pt x="2209652" y="33561"/>
                </a:cubicBezTo>
                <a:cubicBezTo>
                  <a:pt x="2222857" y="32216"/>
                  <a:pt x="2236189" y="33954"/>
                  <a:pt x="2248595" y="38635"/>
                </a:cubicBezTo>
                <a:cubicBezTo>
                  <a:pt x="2289325" y="52169"/>
                  <a:pt x="2333202" y="53007"/>
                  <a:pt x="2374427" y="41045"/>
                </a:cubicBezTo>
                <a:cubicBezTo>
                  <a:pt x="2426561" y="27168"/>
                  <a:pt x="2481308" y="26254"/>
                  <a:pt x="2533874" y="38381"/>
                </a:cubicBezTo>
                <a:cubicBezTo>
                  <a:pt x="2612012" y="55379"/>
                  <a:pt x="2690403" y="72123"/>
                  <a:pt x="2771713" y="58169"/>
                </a:cubicBezTo>
                <a:cubicBezTo>
                  <a:pt x="2819027" y="50178"/>
                  <a:pt x="2862916" y="30770"/>
                  <a:pt x="2909596" y="21637"/>
                </a:cubicBezTo>
                <a:cubicBezTo>
                  <a:pt x="3044054" y="-4620"/>
                  <a:pt x="3179781" y="3244"/>
                  <a:pt x="3315508" y="12124"/>
                </a:cubicBezTo>
                <a:cubicBezTo>
                  <a:pt x="3448064" y="20876"/>
                  <a:pt x="3579984" y="38888"/>
                  <a:pt x="3713301" y="36225"/>
                </a:cubicBezTo>
                <a:cubicBezTo>
                  <a:pt x="3741689" y="36440"/>
                  <a:pt x="3770015" y="38812"/>
                  <a:pt x="3798035" y="43328"/>
                </a:cubicBezTo>
                <a:cubicBezTo>
                  <a:pt x="3902050" y="57028"/>
                  <a:pt x="4006572" y="69966"/>
                  <a:pt x="4109445" y="42313"/>
                </a:cubicBezTo>
                <a:cubicBezTo>
                  <a:pt x="4201676" y="17312"/>
                  <a:pt x="4297916" y="10677"/>
                  <a:pt x="4392696" y="22779"/>
                </a:cubicBezTo>
                <a:cubicBezTo>
                  <a:pt x="4517501" y="39130"/>
                  <a:pt x="4643651" y="42707"/>
                  <a:pt x="4769179" y="33434"/>
                </a:cubicBezTo>
                <a:cubicBezTo>
                  <a:pt x="4808578" y="29515"/>
                  <a:pt x="4848192" y="28107"/>
                  <a:pt x="4887782" y="29248"/>
                </a:cubicBezTo>
                <a:cubicBezTo>
                  <a:pt x="5176486" y="42440"/>
                  <a:pt x="5466078" y="25062"/>
                  <a:pt x="5754276" y="55759"/>
                </a:cubicBezTo>
                <a:cubicBezTo>
                  <a:pt x="5799833" y="61131"/>
                  <a:pt x="5845701" y="61524"/>
                  <a:pt x="5891082" y="57017"/>
                </a:cubicBezTo>
                <a:lnTo>
                  <a:pt x="6006950" y="32656"/>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lnTo>
                  <a:pt x="5228" y="32317"/>
                </a:lnTo>
                <a:lnTo>
                  <a:pt x="26602" y="28723"/>
                </a:lnTo>
                <a:cubicBezTo>
                  <a:pt x="141982" y="14068"/>
                  <a:pt x="258851" y="13354"/>
                  <a:pt x="374678" y="26711"/>
                </a:cubicBezTo>
                <a:cubicBezTo>
                  <a:pt x="438736" y="35083"/>
                  <a:pt x="503048" y="47768"/>
                  <a:pt x="568247" y="35083"/>
                </a:cubicBezTo>
                <a:cubicBezTo>
                  <a:pt x="574386" y="33992"/>
                  <a:pt x="580564" y="36757"/>
                  <a:pt x="583849" y="42060"/>
                </a:cubicBezTo>
                <a:cubicBezTo>
                  <a:pt x="616069" y="81382"/>
                  <a:pt x="657928" y="80114"/>
                  <a:pt x="700676" y="67429"/>
                </a:cubicBezTo>
                <a:cubicBezTo>
                  <a:pt x="728734" y="58740"/>
                  <a:pt x="756235" y="48326"/>
                  <a:pt x="782999" y="36225"/>
                </a:cubicBezTo>
                <a:cubicBezTo>
                  <a:pt x="829857" y="16792"/>
                  <a:pt x="879632" y="5299"/>
                  <a:pt x="930269" y="2230"/>
                </a:cubicBezTo>
                <a:cubicBezTo>
                  <a:pt x="963916" y="-370"/>
                  <a:pt x="997372" y="-521"/>
                  <a:pt x="1030707" y="878"/>
                </a:cubicBezTo>
                <a:close/>
              </a:path>
            </a:pathLst>
          </a:custGeom>
        </p:spPr>
      </p:pic>
    </p:spTree>
    <p:extLst>
      <p:ext uri="{BB962C8B-B14F-4D97-AF65-F5344CB8AC3E}">
        <p14:creationId xmlns:p14="http://schemas.microsoft.com/office/powerpoint/2010/main" val="335680081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7C5F937-FDA4-49FD-A135-03738460F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15E37C-522A-423F-B958-36BF66141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8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36E66-F6D2-4452-86A3-F9BFFD140CCF}"/>
              </a:ext>
            </a:extLst>
          </p:cNvPr>
          <p:cNvSpPr>
            <a:spLocks noGrp="1"/>
          </p:cNvSpPr>
          <p:nvPr>
            <p:ph type="title"/>
          </p:nvPr>
        </p:nvSpPr>
        <p:spPr>
          <a:xfrm>
            <a:off x="630936" y="4562856"/>
            <a:ext cx="3419856" cy="1600200"/>
          </a:xfrm>
        </p:spPr>
        <p:txBody>
          <a:bodyPr anchor="ctr">
            <a:normAutofit/>
          </a:bodyPr>
          <a:lstStyle/>
          <a:p>
            <a:endParaRPr lang="en-GB" sz="4800"/>
          </a:p>
        </p:txBody>
      </p:sp>
      <p:pic>
        <p:nvPicPr>
          <p:cNvPr id="7" name="Picture 6" descr="A group of people on a bridge&#10;&#10;Description automatically generated">
            <a:extLst>
              <a:ext uri="{FF2B5EF4-FFF2-40B4-BE49-F238E27FC236}">
                <a16:creationId xmlns:a16="http://schemas.microsoft.com/office/drawing/2014/main" id="{3230FDB3-6CBC-42BF-9025-8CC5609D54E5}"/>
              </a:ext>
            </a:extLst>
          </p:cNvPr>
          <p:cNvPicPr>
            <a:picLocks noChangeAspect="1"/>
          </p:cNvPicPr>
          <p:nvPr/>
        </p:nvPicPr>
        <p:blipFill rotWithShape="1">
          <a:blip r:embed="rId2">
            <a:extLst>
              <a:ext uri="{28A0092B-C50C-407E-A947-70E740481C1C}">
                <a14:useLocalDpi xmlns:a14="http://schemas.microsoft.com/office/drawing/2010/main" val="0"/>
              </a:ext>
            </a:extLst>
          </a:blip>
          <a:srcRect t="31866" b="15727"/>
          <a:stretch/>
        </p:blipFill>
        <p:spPr>
          <a:xfrm>
            <a:off x="6" y="1"/>
            <a:ext cx="6005375" cy="4793225"/>
          </a:xfrm>
          <a:custGeom>
            <a:avLst/>
            <a:gdLst/>
            <a:ahLst/>
            <a:cxnLst/>
            <a:rect l="l" t="t" r="r" b="b"/>
            <a:pathLst>
              <a:path w="6005375" h="4196281">
                <a:moveTo>
                  <a:pt x="0" y="0"/>
                </a:moveTo>
                <a:lnTo>
                  <a:pt x="6000673" y="0"/>
                </a:lnTo>
                <a:lnTo>
                  <a:pt x="5998730" y="19709"/>
                </a:lnTo>
                <a:cubicBezTo>
                  <a:pt x="6001245" y="280059"/>
                  <a:pt x="5986414" y="540409"/>
                  <a:pt x="5999656" y="800631"/>
                </a:cubicBezTo>
                <a:cubicBezTo>
                  <a:pt x="6009854"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2" y="3561638"/>
                  <a:pt x="5989196" y="3805463"/>
                </a:cubicBezTo>
                <a:cubicBezTo>
                  <a:pt x="5985594" y="3872508"/>
                  <a:pt x="5984647" y="3939633"/>
                  <a:pt x="5986348" y="4006695"/>
                </a:cubicBezTo>
                <a:lnTo>
                  <a:pt x="5997254" y="4174633"/>
                </a:lnTo>
                <a:lnTo>
                  <a:pt x="5951600" y="4176620"/>
                </a:lnTo>
                <a:cubicBezTo>
                  <a:pt x="5886701" y="4176651"/>
                  <a:pt x="5821787" y="4174749"/>
                  <a:pt x="5756904" y="4173480"/>
                </a:cubicBezTo>
                <a:cubicBezTo>
                  <a:pt x="5518558" y="4169040"/>
                  <a:pt x="5280085" y="4173480"/>
                  <a:pt x="5042246" y="4150774"/>
                </a:cubicBezTo>
                <a:cubicBezTo>
                  <a:pt x="4977617" y="4144622"/>
                  <a:pt x="4912545" y="4140690"/>
                  <a:pt x="4847599" y="4141467"/>
                </a:cubicBezTo>
                <a:cubicBezTo>
                  <a:pt x="4782654" y="4142244"/>
                  <a:pt x="4717834" y="4147730"/>
                  <a:pt x="4653712" y="4160414"/>
                </a:cubicBezTo>
                <a:cubicBezTo>
                  <a:pt x="4446570" y="4200625"/>
                  <a:pt x="4238795" y="4203162"/>
                  <a:pt x="4029496" y="4186925"/>
                </a:cubicBezTo>
                <a:cubicBezTo>
                  <a:pt x="3943620" y="4180203"/>
                  <a:pt x="3857745" y="4169040"/>
                  <a:pt x="3771488" y="4171196"/>
                </a:cubicBezTo>
                <a:cubicBezTo>
                  <a:pt x="3623584" y="4175129"/>
                  <a:pt x="3475553" y="4167137"/>
                  <a:pt x="3327522" y="4169167"/>
                </a:cubicBezTo>
                <a:cubicBezTo>
                  <a:pt x="3323527" y="4169738"/>
                  <a:pt x="3319442" y="4169205"/>
                  <a:pt x="3315726" y="4167645"/>
                </a:cubicBezTo>
                <a:cubicBezTo>
                  <a:pt x="3278940" y="4142402"/>
                  <a:pt x="3238602" y="4152169"/>
                  <a:pt x="3200548" y="4158765"/>
                </a:cubicBezTo>
                <a:cubicBezTo>
                  <a:pt x="3074081" y="4180710"/>
                  <a:pt x="2947741" y="4191492"/>
                  <a:pt x="2819245" y="4174494"/>
                </a:cubicBezTo>
                <a:cubicBezTo>
                  <a:pt x="2696545" y="4156698"/>
                  <a:pt x="2572095" y="4154478"/>
                  <a:pt x="2448850" y="4167898"/>
                </a:cubicBezTo>
                <a:cubicBezTo>
                  <a:pt x="2279382" y="4187687"/>
                  <a:pt x="2110548" y="4183501"/>
                  <a:pt x="1941461" y="4167898"/>
                </a:cubicBezTo>
                <a:cubicBezTo>
                  <a:pt x="1872836" y="4161556"/>
                  <a:pt x="1803197" y="4150774"/>
                  <a:pt x="1735207" y="4166630"/>
                </a:cubicBezTo>
                <a:cubicBezTo>
                  <a:pt x="1651488" y="4186038"/>
                  <a:pt x="1568022" y="4179695"/>
                  <a:pt x="1484049" y="4175382"/>
                </a:cubicBezTo>
                <a:cubicBezTo>
                  <a:pt x="1377751" y="4169801"/>
                  <a:pt x="1271707" y="4153692"/>
                  <a:pt x="1165028" y="4166376"/>
                </a:cubicBezTo>
                <a:cubicBezTo>
                  <a:pt x="1115684" y="4172211"/>
                  <a:pt x="1066721" y="4181471"/>
                  <a:pt x="1016743" y="4179061"/>
                </a:cubicBezTo>
                <a:cubicBezTo>
                  <a:pt x="878480" y="4172719"/>
                  <a:pt x="740343" y="4165235"/>
                  <a:pt x="601825" y="4166376"/>
                </a:cubicBezTo>
                <a:cubicBezTo>
                  <a:pt x="543856" y="4166757"/>
                  <a:pt x="486267" y="4168659"/>
                  <a:pt x="428552" y="4172845"/>
                </a:cubicBezTo>
                <a:cubicBezTo>
                  <a:pt x="320858" y="4180710"/>
                  <a:pt x="213545" y="4170055"/>
                  <a:pt x="106233" y="4166249"/>
                </a:cubicBezTo>
                <a:lnTo>
                  <a:pt x="0" y="4171008"/>
                </a:lnTo>
                <a:close/>
              </a:path>
            </a:pathLst>
          </a:custGeom>
        </p:spPr>
      </p:pic>
      <p:pic>
        <p:nvPicPr>
          <p:cNvPr id="5" name="Content Placeholder 4" descr="A group of people sitting on a dock&#10;&#10;Description automatically generated">
            <a:extLst>
              <a:ext uri="{FF2B5EF4-FFF2-40B4-BE49-F238E27FC236}">
                <a16:creationId xmlns:a16="http://schemas.microsoft.com/office/drawing/2014/main" id="{B56B4BD5-6F4A-455D-A408-0D9CD202E7F3}"/>
              </a:ext>
            </a:extLst>
          </p:cNvPr>
          <p:cNvPicPr>
            <a:picLocks noChangeAspect="1"/>
          </p:cNvPicPr>
          <p:nvPr/>
        </p:nvPicPr>
        <p:blipFill rotWithShape="1">
          <a:blip r:embed="rId3">
            <a:extLst>
              <a:ext uri="{28A0092B-C50C-407E-A947-70E740481C1C}">
                <a14:useLocalDpi xmlns:a14="http://schemas.microsoft.com/office/drawing/2010/main" val="0"/>
              </a:ext>
            </a:extLst>
          </a:blip>
          <a:srcRect t="43006" r="-1" b="4709"/>
          <a:stretch/>
        </p:blipFill>
        <p:spPr>
          <a:xfrm>
            <a:off x="6185045" y="-1"/>
            <a:ext cx="6006950" cy="4793227"/>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chemeClr val="tx1"/>
          </a:solidFill>
          <a:ln w="34925">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DFCC2DF1-1845-66EA-921B-2C7B10DF4292}"/>
              </a:ext>
            </a:extLst>
          </p:cNvPr>
          <p:cNvSpPr>
            <a:spLocks noGrp="1"/>
          </p:cNvSpPr>
          <p:nvPr>
            <p:ph idx="1"/>
          </p:nvPr>
        </p:nvSpPr>
        <p:spPr>
          <a:xfrm>
            <a:off x="4654294" y="4562856"/>
            <a:ext cx="6894576" cy="1600200"/>
          </a:xfrm>
        </p:spPr>
        <p:txBody>
          <a:bodyPr anchor="ctr">
            <a:normAutofit/>
          </a:bodyPr>
          <a:lstStyle/>
          <a:p>
            <a:endParaRPr lang="en-US" sz="2000"/>
          </a:p>
        </p:txBody>
      </p:sp>
    </p:spTree>
    <p:extLst>
      <p:ext uri="{BB962C8B-B14F-4D97-AF65-F5344CB8AC3E}">
        <p14:creationId xmlns:p14="http://schemas.microsoft.com/office/powerpoint/2010/main" val="265343919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5FA3-2D91-47AF-8C19-E3553D8F6A8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466EEBD-9FAC-46F4-8775-C00CF8CAA59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B338D6C-CBD8-4A03-AFAA-CC37449CE81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30245" y="1"/>
            <a:ext cx="5508174" cy="6858000"/>
          </a:xfrm>
          <a:prstGeom prst="rect">
            <a:avLst/>
          </a:prstGeom>
        </p:spPr>
      </p:pic>
    </p:spTree>
    <p:extLst>
      <p:ext uri="{BB962C8B-B14F-4D97-AF65-F5344CB8AC3E}">
        <p14:creationId xmlns:p14="http://schemas.microsoft.com/office/powerpoint/2010/main" val="281255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13BC-2776-4049-8485-D28E71D23C2E}"/>
              </a:ext>
            </a:extLst>
          </p:cNvPr>
          <p:cNvSpPr>
            <a:spLocks noGrp="1"/>
          </p:cNvSpPr>
          <p:nvPr>
            <p:ph type="title"/>
          </p:nvPr>
        </p:nvSpPr>
        <p:spPr>
          <a:gradFill flip="none" rotWithShape="1">
            <a:gsLst>
              <a:gs pos="0">
                <a:srgbClr val="FF0000"/>
              </a:gs>
              <a:gs pos="36000">
                <a:schemeClr val="bg1"/>
              </a:gs>
              <a:gs pos="68000">
                <a:schemeClr val="bg1"/>
              </a:gs>
              <a:gs pos="100000">
                <a:srgbClr val="00B0F0"/>
              </a:gs>
            </a:gsLst>
            <a:lin ang="10800000" scaled="1"/>
            <a:tileRect/>
          </a:gradFill>
          <a:ln w="28575">
            <a:solidFill>
              <a:schemeClr val="tx1"/>
            </a:solidFill>
          </a:ln>
        </p:spPr>
        <p:txBody>
          <a:bodyPr/>
          <a:lstStyle/>
          <a:p>
            <a:r>
              <a:rPr lang="en-GB" dirty="0"/>
              <a:t>What TOPICS will I study?</a:t>
            </a:r>
          </a:p>
        </p:txBody>
      </p:sp>
      <p:sp>
        <p:nvSpPr>
          <p:cNvPr id="3" name="Content Placeholder 2">
            <a:extLst>
              <a:ext uri="{FF2B5EF4-FFF2-40B4-BE49-F238E27FC236}">
                <a16:creationId xmlns:a16="http://schemas.microsoft.com/office/drawing/2014/main" id="{F3EF578B-1840-4027-A7B8-2ADA85EDDA9C}"/>
              </a:ext>
            </a:extLst>
          </p:cNvPr>
          <p:cNvSpPr>
            <a:spLocks noGrp="1"/>
          </p:cNvSpPr>
          <p:nvPr>
            <p:ph idx="1"/>
          </p:nvPr>
        </p:nvSpPr>
        <p:spPr/>
        <p:txBody>
          <a:bodyPr>
            <a:normAutofit/>
          </a:bodyPr>
          <a:lstStyle/>
          <a:p>
            <a:r>
              <a:rPr lang="en-GB" sz="3600" dirty="0"/>
              <a:t>Topics are relevant, interesting and similar to those studied at Key Stage 3.</a:t>
            </a:r>
          </a:p>
          <a:p>
            <a:r>
              <a:rPr lang="en-GB" sz="3600" dirty="0"/>
              <a:t>You will study 3 different Contexts over the two years:</a:t>
            </a:r>
          </a:p>
          <a:p>
            <a:endParaRPr lang="en-GB" sz="3600" dirty="0"/>
          </a:p>
          <a:p>
            <a:pPr marL="1200150" lvl="1" indent="-742950">
              <a:buFont typeface="+mj-lt"/>
              <a:buAutoNum type="arabicPeriod"/>
            </a:pPr>
            <a:r>
              <a:rPr lang="en-GB" sz="3600" dirty="0"/>
              <a:t>Identity, Lifestyle and Culture </a:t>
            </a:r>
          </a:p>
          <a:p>
            <a:pPr marL="1200150" lvl="1" indent="-742950">
              <a:buFont typeface="+mj-lt"/>
              <a:buAutoNum type="arabicPeriod"/>
            </a:pPr>
            <a:r>
              <a:rPr lang="en-GB" sz="3600" dirty="0"/>
              <a:t>Local, National, International and Global Areas of Interest</a:t>
            </a:r>
          </a:p>
          <a:p>
            <a:pPr marL="1200150" lvl="1" indent="-742950">
              <a:buFont typeface="+mj-lt"/>
              <a:buAutoNum type="arabicPeriod"/>
            </a:pPr>
            <a:r>
              <a:rPr lang="en-GB" sz="3600" dirty="0"/>
              <a:t>School Life, Studies and The World of Work</a:t>
            </a:r>
          </a:p>
        </p:txBody>
      </p:sp>
    </p:spTree>
    <p:extLst>
      <p:ext uri="{BB962C8B-B14F-4D97-AF65-F5344CB8AC3E}">
        <p14:creationId xmlns:p14="http://schemas.microsoft.com/office/powerpoint/2010/main" val="359694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B13BC-2776-4049-8485-D28E71D23C2E}"/>
              </a:ext>
            </a:extLst>
          </p:cNvPr>
          <p:cNvSpPr>
            <a:spLocks noGrp="1"/>
          </p:cNvSpPr>
          <p:nvPr>
            <p:ph type="title"/>
          </p:nvPr>
        </p:nvSpPr>
        <p:spPr>
          <a:xfrm>
            <a:off x="5297762" y="329184"/>
            <a:ext cx="6251110" cy="1293139"/>
          </a:xfrm>
        </p:spPr>
        <p:txBody>
          <a:bodyPr anchor="b">
            <a:normAutofit/>
          </a:bodyPr>
          <a:lstStyle/>
          <a:p>
            <a:pPr>
              <a:lnSpc>
                <a:spcPct val="90000"/>
              </a:lnSpc>
            </a:pPr>
            <a:r>
              <a:rPr lang="en-GB" sz="4000" dirty="0"/>
              <a:t>Context 1: Identity, Lifestyle and Culture </a:t>
            </a:r>
            <a:br>
              <a:rPr lang="en-GB" sz="4000" dirty="0"/>
            </a:br>
            <a:endParaRPr lang="en-GB" sz="4000" dirty="0"/>
          </a:p>
        </p:txBody>
      </p:sp>
      <p:sp>
        <p:nvSpPr>
          <p:cNvPr id="4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3F89DE"/>
          </a:solidFill>
          <a:ln w="38100" cap="rnd">
            <a:solidFill>
              <a:srgbClr val="3F89D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F578B-1840-4027-A7B8-2ADA85EDDA9C}"/>
              </a:ext>
            </a:extLst>
          </p:cNvPr>
          <p:cNvSpPr>
            <a:spLocks noGrp="1"/>
          </p:cNvSpPr>
          <p:nvPr>
            <p:ph idx="1"/>
          </p:nvPr>
        </p:nvSpPr>
        <p:spPr>
          <a:xfrm>
            <a:off x="5297762" y="2706624"/>
            <a:ext cx="6803290" cy="4151376"/>
          </a:xfrm>
        </p:spPr>
        <p:txBody>
          <a:bodyPr>
            <a:normAutofit/>
          </a:bodyPr>
          <a:lstStyle/>
          <a:p>
            <a:r>
              <a:rPr lang="en-GB" sz="2800" dirty="0"/>
              <a:t>Myself, my family, relationships and choices [e.g. family and friends] </a:t>
            </a:r>
          </a:p>
          <a:p>
            <a:r>
              <a:rPr lang="en-GB" sz="2800" dirty="0"/>
              <a:t>Social media and new technology [e.g. online communications, computers, tablets and smartphones] </a:t>
            </a:r>
          </a:p>
          <a:p>
            <a:r>
              <a:rPr lang="en-GB" sz="2800" dirty="0"/>
              <a:t> Free time, leisure and daily routine [e.g. hobbies, cinema, TV, music, dance, fashion, eating out, shopping, at home, at school and at the weekend] </a:t>
            </a:r>
          </a:p>
          <a:p>
            <a:r>
              <a:rPr lang="en-GB" sz="2800" dirty="0"/>
              <a:t> Culture, customs, festivals and celebrations [e.g. Easter, Christmas, birthdays, cultural activities and events, national holidays, celebrations and cuisine]</a:t>
            </a:r>
          </a:p>
        </p:txBody>
      </p:sp>
      <p:pic>
        <p:nvPicPr>
          <p:cNvPr id="4" name="Content Placeholder 4" descr="A flag flying in the air with a city in the background&#10;&#10;Description automatically generated">
            <a:extLst>
              <a:ext uri="{FF2B5EF4-FFF2-40B4-BE49-F238E27FC236}">
                <a16:creationId xmlns:a16="http://schemas.microsoft.com/office/drawing/2014/main" id="{13EAC55A-ACE7-4D6D-8AF9-A012207E16EB}"/>
              </a:ext>
            </a:extLst>
          </p:cNvPr>
          <p:cNvPicPr>
            <a:picLocks noChangeAspect="1"/>
          </p:cNvPicPr>
          <p:nvPr/>
        </p:nvPicPr>
        <p:blipFill rotWithShape="1">
          <a:blip r:embed="rId2">
            <a:extLst>
              <a:ext uri="{28A0092B-C50C-407E-A947-70E740481C1C}">
                <a14:useLocalDpi xmlns:a14="http://schemas.microsoft.com/office/drawing/2010/main" val="0"/>
              </a:ext>
            </a:extLst>
          </a:blip>
          <a:srcRect l="24418" r="3025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87725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B13BC-2776-4049-8485-D28E71D23C2E}"/>
              </a:ext>
            </a:extLst>
          </p:cNvPr>
          <p:cNvSpPr>
            <a:spLocks noGrp="1"/>
          </p:cNvSpPr>
          <p:nvPr>
            <p:ph type="title"/>
          </p:nvPr>
        </p:nvSpPr>
        <p:spPr>
          <a:xfrm>
            <a:off x="5297762" y="329184"/>
            <a:ext cx="6251110" cy="1783080"/>
          </a:xfrm>
        </p:spPr>
        <p:txBody>
          <a:bodyPr anchor="b">
            <a:normAutofit/>
          </a:bodyPr>
          <a:lstStyle/>
          <a:p>
            <a:pPr>
              <a:lnSpc>
                <a:spcPct val="90000"/>
              </a:lnSpc>
            </a:pPr>
            <a:r>
              <a:rPr lang="en-GB" sz="4000" dirty="0"/>
              <a:t>Context 2: Local, National, International and Global Areas of Interest</a:t>
            </a:r>
            <a:br>
              <a:rPr lang="en-GB" sz="4000" dirty="0"/>
            </a:br>
            <a:endParaRPr lang="en-GB" sz="4000" dirty="0"/>
          </a:p>
        </p:txBody>
      </p:sp>
      <p:sp>
        <p:nvSpPr>
          <p:cNvPr id="4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3F89DE"/>
          </a:solidFill>
          <a:ln w="38100" cap="rnd">
            <a:solidFill>
              <a:srgbClr val="3F89D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F578B-1840-4027-A7B8-2ADA85EDDA9C}"/>
              </a:ext>
            </a:extLst>
          </p:cNvPr>
          <p:cNvSpPr>
            <a:spLocks noGrp="1"/>
          </p:cNvSpPr>
          <p:nvPr>
            <p:ph idx="1"/>
          </p:nvPr>
        </p:nvSpPr>
        <p:spPr>
          <a:xfrm>
            <a:off x="5297762" y="2706624"/>
            <a:ext cx="6803290" cy="4151376"/>
          </a:xfrm>
        </p:spPr>
        <p:txBody>
          <a:bodyPr>
            <a:normAutofit/>
          </a:bodyPr>
          <a:lstStyle/>
          <a:p>
            <a:r>
              <a:rPr lang="en-GB" sz="2800" dirty="0"/>
              <a:t>My local area and the wider environment [e.g. home, neighbourhood, town or city, places to visit, region and country] </a:t>
            </a:r>
          </a:p>
          <a:p>
            <a:r>
              <a:rPr lang="en-GB" sz="2800" dirty="0"/>
              <a:t> Community involvement [e.g. charity and voluntary work] </a:t>
            </a:r>
          </a:p>
          <a:p>
            <a:r>
              <a:rPr lang="en-GB" sz="2800" dirty="0"/>
              <a:t> Social and global issues [e.g. health, lifestyle, anti-social behaviour, caring for others and caring for the environment] </a:t>
            </a:r>
          </a:p>
          <a:p>
            <a:r>
              <a:rPr lang="en-GB" sz="2800" dirty="0"/>
              <a:t> Travel and tourism [e.g. holidays, destinations, transport, tourist information, weather, directions, accommodation, activities, shopping and eating out]</a:t>
            </a:r>
          </a:p>
        </p:txBody>
      </p:sp>
      <p:pic>
        <p:nvPicPr>
          <p:cNvPr id="4" name="Content Placeholder 4" descr="A flag flying in the air with a city in the background&#10;&#10;Description automatically generated">
            <a:extLst>
              <a:ext uri="{FF2B5EF4-FFF2-40B4-BE49-F238E27FC236}">
                <a16:creationId xmlns:a16="http://schemas.microsoft.com/office/drawing/2014/main" id="{13EAC55A-ACE7-4D6D-8AF9-A012207E16EB}"/>
              </a:ext>
            </a:extLst>
          </p:cNvPr>
          <p:cNvPicPr>
            <a:picLocks noChangeAspect="1"/>
          </p:cNvPicPr>
          <p:nvPr/>
        </p:nvPicPr>
        <p:blipFill rotWithShape="1">
          <a:blip r:embed="rId2">
            <a:extLst>
              <a:ext uri="{28A0092B-C50C-407E-A947-70E740481C1C}">
                <a14:useLocalDpi xmlns:a14="http://schemas.microsoft.com/office/drawing/2010/main" val="0"/>
              </a:ext>
            </a:extLst>
          </a:blip>
          <a:srcRect l="24418" r="3025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09764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B13BC-2776-4049-8485-D28E71D23C2E}"/>
              </a:ext>
            </a:extLst>
          </p:cNvPr>
          <p:cNvSpPr>
            <a:spLocks noGrp="1"/>
          </p:cNvSpPr>
          <p:nvPr>
            <p:ph type="title"/>
          </p:nvPr>
        </p:nvSpPr>
        <p:spPr>
          <a:xfrm>
            <a:off x="5297762" y="329184"/>
            <a:ext cx="6251110" cy="1783080"/>
          </a:xfrm>
        </p:spPr>
        <p:txBody>
          <a:bodyPr anchor="b">
            <a:normAutofit/>
          </a:bodyPr>
          <a:lstStyle/>
          <a:p>
            <a:pPr>
              <a:lnSpc>
                <a:spcPct val="90000"/>
              </a:lnSpc>
            </a:pPr>
            <a:r>
              <a:rPr lang="en-GB" sz="4000" dirty="0"/>
              <a:t>Context 3: School Life, Studies and The World of Work</a:t>
            </a:r>
            <a:br>
              <a:rPr lang="en-GB" sz="4000" dirty="0"/>
            </a:br>
            <a:endParaRPr lang="en-GB" sz="4000" dirty="0"/>
          </a:p>
        </p:txBody>
      </p:sp>
      <p:sp>
        <p:nvSpPr>
          <p:cNvPr id="3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3F89DE"/>
          </a:solidFill>
          <a:ln w="38100" cap="rnd">
            <a:solidFill>
              <a:srgbClr val="3F89D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EF578B-1840-4027-A7B8-2ADA85EDDA9C}"/>
              </a:ext>
            </a:extLst>
          </p:cNvPr>
          <p:cNvSpPr>
            <a:spLocks noGrp="1"/>
          </p:cNvSpPr>
          <p:nvPr>
            <p:ph idx="1"/>
          </p:nvPr>
        </p:nvSpPr>
        <p:spPr>
          <a:xfrm>
            <a:off x="5297762" y="2706624"/>
            <a:ext cx="6251110" cy="3483864"/>
          </a:xfrm>
        </p:spPr>
        <p:txBody>
          <a:bodyPr>
            <a:normAutofit/>
          </a:bodyPr>
          <a:lstStyle/>
          <a:p>
            <a:pPr>
              <a:lnSpc>
                <a:spcPct val="100000"/>
              </a:lnSpc>
            </a:pPr>
            <a:r>
              <a:rPr lang="en-GB" sz="2700" dirty="0"/>
              <a:t>My studies and school life [e.g. school subjects, uniform, timetable, rules and regulations] </a:t>
            </a:r>
          </a:p>
          <a:p>
            <a:pPr>
              <a:lnSpc>
                <a:spcPct val="100000"/>
              </a:lnSpc>
            </a:pPr>
            <a:r>
              <a:rPr lang="en-GB" sz="2700" dirty="0"/>
              <a:t>Extra-curricular activities [e.g. clubs, societies, events, trips and visits]</a:t>
            </a:r>
          </a:p>
          <a:p>
            <a:pPr>
              <a:lnSpc>
                <a:spcPct val="100000"/>
              </a:lnSpc>
            </a:pPr>
            <a:r>
              <a:rPr lang="en-GB" sz="2700" dirty="0"/>
              <a:t>Part-time jobs and money management [e.g. evening work, weekend work and work experience] </a:t>
            </a:r>
          </a:p>
          <a:p>
            <a:pPr>
              <a:lnSpc>
                <a:spcPct val="100000"/>
              </a:lnSpc>
            </a:pPr>
            <a:r>
              <a:rPr lang="en-GB" sz="2700" dirty="0"/>
              <a:t> Future plans and career [e.g. further studies, employment, aspirations and choices]</a:t>
            </a:r>
          </a:p>
        </p:txBody>
      </p:sp>
      <p:pic>
        <p:nvPicPr>
          <p:cNvPr id="4" name="Content Placeholder 4" descr="A flag flying in the air with a city in the background&#10;&#10;Description automatically generated">
            <a:extLst>
              <a:ext uri="{FF2B5EF4-FFF2-40B4-BE49-F238E27FC236}">
                <a16:creationId xmlns:a16="http://schemas.microsoft.com/office/drawing/2014/main" id="{13EAC55A-ACE7-4D6D-8AF9-A012207E16EB}"/>
              </a:ext>
            </a:extLst>
          </p:cNvPr>
          <p:cNvPicPr>
            <a:picLocks noChangeAspect="1"/>
          </p:cNvPicPr>
          <p:nvPr/>
        </p:nvPicPr>
        <p:blipFill rotWithShape="1">
          <a:blip r:embed="rId2">
            <a:extLst>
              <a:ext uri="{28A0092B-C50C-407E-A947-70E740481C1C}">
                <a14:useLocalDpi xmlns:a14="http://schemas.microsoft.com/office/drawing/2010/main" val="0"/>
              </a:ext>
            </a:extLst>
          </a:blip>
          <a:srcRect l="24418" r="3025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63790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13BC-2776-4049-8485-D28E71D23C2E}"/>
              </a:ext>
            </a:extLst>
          </p:cNvPr>
          <p:cNvSpPr>
            <a:spLocks noGrp="1"/>
          </p:cNvSpPr>
          <p:nvPr>
            <p:ph type="title"/>
          </p:nvPr>
        </p:nvSpPr>
        <p:spPr>
          <a:gradFill flip="none" rotWithShape="1">
            <a:gsLst>
              <a:gs pos="0">
                <a:srgbClr val="FF0000"/>
              </a:gs>
              <a:gs pos="36000">
                <a:schemeClr val="bg1"/>
              </a:gs>
              <a:gs pos="68000">
                <a:schemeClr val="bg1"/>
              </a:gs>
              <a:gs pos="100000">
                <a:srgbClr val="00B0F0"/>
              </a:gs>
            </a:gsLst>
            <a:lin ang="10800000" scaled="1"/>
            <a:tileRect/>
          </a:gradFill>
          <a:ln w="28575">
            <a:solidFill>
              <a:schemeClr val="tx1"/>
            </a:solidFill>
          </a:ln>
        </p:spPr>
        <p:txBody>
          <a:bodyPr/>
          <a:lstStyle/>
          <a:p>
            <a:r>
              <a:rPr lang="en-GB" dirty="0"/>
              <a:t>What WILL MY EXAMS BE LIKE?</a:t>
            </a:r>
          </a:p>
        </p:txBody>
      </p:sp>
      <p:sp>
        <p:nvSpPr>
          <p:cNvPr id="3" name="Content Placeholder 2">
            <a:extLst>
              <a:ext uri="{FF2B5EF4-FFF2-40B4-BE49-F238E27FC236}">
                <a16:creationId xmlns:a16="http://schemas.microsoft.com/office/drawing/2014/main" id="{F3EF578B-1840-4027-A7B8-2ADA85EDDA9C}"/>
              </a:ext>
            </a:extLst>
          </p:cNvPr>
          <p:cNvSpPr>
            <a:spLocks noGrp="1"/>
          </p:cNvSpPr>
          <p:nvPr>
            <p:ph idx="1"/>
          </p:nvPr>
        </p:nvSpPr>
        <p:spPr/>
        <p:txBody>
          <a:bodyPr>
            <a:normAutofit fontScale="92500" lnSpcReduction="20000"/>
          </a:bodyPr>
          <a:lstStyle/>
          <a:p>
            <a:r>
              <a:rPr lang="en-GB" sz="3900" dirty="0"/>
              <a:t>All French examinations will take place at the end of Year 12.</a:t>
            </a:r>
          </a:p>
          <a:p>
            <a:r>
              <a:rPr lang="en-GB" sz="3900" dirty="0"/>
              <a:t>They will cover all work carried out in both Years 11 and 12.</a:t>
            </a:r>
          </a:p>
          <a:p>
            <a:r>
              <a:rPr lang="en-GB" sz="3900" dirty="0"/>
              <a:t>You will sit 4 separate examinations, each testing a different linguistic skill; listening, speaking, reading and writing</a:t>
            </a:r>
          </a:p>
          <a:p>
            <a:r>
              <a:rPr lang="en-GB" sz="3900" dirty="0"/>
              <a:t>Each unit (listening, speaking, reading and writing) is worth 25% of overall grade</a:t>
            </a:r>
          </a:p>
          <a:p>
            <a:r>
              <a:rPr lang="en-GB" sz="3900" dirty="0"/>
              <a:t>You can tailor your exam to your needs, i.e. you can either sit all Foundation/Higher in each skill or you can sit Foundation tier in one examination and Higher tier in another</a:t>
            </a:r>
            <a:r>
              <a:rPr lang="en-GB" sz="3600" dirty="0"/>
              <a:t>.</a:t>
            </a:r>
          </a:p>
        </p:txBody>
      </p:sp>
      <p:pic>
        <p:nvPicPr>
          <p:cNvPr id="4" name="Picture 3">
            <a:extLst>
              <a:ext uri="{FF2B5EF4-FFF2-40B4-BE49-F238E27FC236}">
                <a16:creationId xmlns:a16="http://schemas.microsoft.com/office/drawing/2014/main" id="{2594F744-0878-49EF-8CFA-235CFD294F60}"/>
              </a:ext>
            </a:extLst>
          </p:cNvPr>
          <p:cNvPicPr>
            <a:picLocks noChangeAspect="1"/>
          </p:cNvPicPr>
          <p:nvPr/>
        </p:nvPicPr>
        <p:blipFill rotWithShape="1">
          <a:blip r:embed="rId2"/>
          <a:srcRect l="70167" t="22258" r="3883" b="68602"/>
          <a:stretch/>
        </p:blipFill>
        <p:spPr>
          <a:xfrm>
            <a:off x="7965014" y="5855111"/>
            <a:ext cx="4040173" cy="948660"/>
          </a:xfrm>
          <a:prstGeom prst="rect">
            <a:avLst/>
          </a:prstGeom>
        </p:spPr>
      </p:pic>
    </p:spTree>
    <p:extLst>
      <p:ext uri="{BB962C8B-B14F-4D97-AF65-F5344CB8AC3E}">
        <p14:creationId xmlns:p14="http://schemas.microsoft.com/office/powerpoint/2010/main" val="350892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13BC-2776-4049-8485-D28E71D23C2E}"/>
              </a:ext>
            </a:extLst>
          </p:cNvPr>
          <p:cNvSpPr>
            <a:spLocks noGrp="1"/>
          </p:cNvSpPr>
          <p:nvPr>
            <p:ph type="title"/>
          </p:nvPr>
        </p:nvSpPr>
        <p:spPr>
          <a:gradFill flip="none" rotWithShape="1">
            <a:gsLst>
              <a:gs pos="0">
                <a:srgbClr val="FF0000"/>
              </a:gs>
              <a:gs pos="36000">
                <a:schemeClr val="bg1"/>
              </a:gs>
              <a:gs pos="68000">
                <a:schemeClr val="bg1"/>
              </a:gs>
              <a:gs pos="100000">
                <a:srgbClr val="00B0F0"/>
              </a:gs>
            </a:gsLst>
            <a:lin ang="10800000" scaled="1"/>
            <a:tileRect/>
          </a:gradFill>
          <a:ln w="28575">
            <a:solidFill>
              <a:schemeClr val="tx1"/>
            </a:solidFill>
          </a:ln>
        </p:spPr>
        <p:txBody>
          <a:bodyPr/>
          <a:lstStyle/>
          <a:p>
            <a:r>
              <a:rPr lang="en-GB" dirty="0"/>
              <a:t>Unit 1: listening</a:t>
            </a:r>
          </a:p>
        </p:txBody>
      </p:sp>
      <p:sp>
        <p:nvSpPr>
          <p:cNvPr id="3" name="Content Placeholder 2">
            <a:extLst>
              <a:ext uri="{FF2B5EF4-FFF2-40B4-BE49-F238E27FC236}">
                <a16:creationId xmlns:a16="http://schemas.microsoft.com/office/drawing/2014/main" id="{F3EF578B-1840-4027-A7B8-2ADA85EDDA9C}"/>
              </a:ext>
            </a:extLst>
          </p:cNvPr>
          <p:cNvSpPr>
            <a:spLocks noGrp="1"/>
          </p:cNvSpPr>
          <p:nvPr>
            <p:ph idx="1"/>
          </p:nvPr>
        </p:nvSpPr>
        <p:spPr/>
        <p:txBody>
          <a:bodyPr>
            <a:normAutofit/>
          </a:bodyPr>
          <a:lstStyle/>
          <a:p>
            <a:r>
              <a:rPr lang="en-GB" sz="3600" dirty="0"/>
              <a:t>External written examination </a:t>
            </a:r>
          </a:p>
          <a:p>
            <a:r>
              <a:rPr lang="en-GB" sz="3600" dirty="0"/>
              <a:t>Test lasts approximately: </a:t>
            </a:r>
          </a:p>
          <a:p>
            <a:pPr lvl="1"/>
            <a:r>
              <a:rPr lang="en-GB" sz="3600" dirty="0"/>
              <a:t>35 minutes at Foundation Tier; and </a:t>
            </a:r>
          </a:p>
          <a:p>
            <a:pPr lvl="1"/>
            <a:r>
              <a:rPr lang="en-GB" sz="3600" dirty="0"/>
              <a:t>45 minutes at Higher Tier. </a:t>
            </a:r>
          </a:p>
          <a:p>
            <a:pPr lvl="1"/>
            <a:endParaRPr lang="en-GB" sz="3600" dirty="0"/>
          </a:p>
          <a:p>
            <a:pPr lvl="1"/>
            <a:r>
              <a:rPr lang="en-GB" sz="3600" dirty="0"/>
              <a:t>You will answer twelve questions, in English and French</a:t>
            </a:r>
            <a:r>
              <a:rPr lang="en-GB" sz="3300" dirty="0"/>
              <a:t>.</a:t>
            </a:r>
          </a:p>
        </p:txBody>
      </p:sp>
      <p:pic>
        <p:nvPicPr>
          <p:cNvPr id="4" name="Picture 3">
            <a:extLst>
              <a:ext uri="{FF2B5EF4-FFF2-40B4-BE49-F238E27FC236}">
                <a16:creationId xmlns:a16="http://schemas.microsoft.com/office/drawing/2014/main" id="{C4A7362C-EAEB-41D5-A434-2C414B1210C3}"/>
              </a:ext>
            </a:extLst>
          </p:cNvPr>
          <p:cNvPicPr>
            <a:picLocks noChangeAspect="1"/>
          </p:cNvPicPr>
          <p:nvPr/>
        </p:nvPicPr>
        <p:blipFill rotWithShape="1">
          <a:blip r:embed="rId2"/>
          <a:srcRect l="70167" t="24028" r="23586" b="69937"/>
          <a:stretch/>
        </p:blipFill>
        <p:spPr>
          <a:xfrm>
            <a:off x="9508981" y="5174686"/>
            <a:ext cx="2441963" cy="1572701"/>
          </a:xfrm>
          <a:prstGeom prst="rect">
            <a:avLst/>
          </a:prstGeom>
        </p:spPr>
      </p:pic>
    </p:spTree>
    <p:extLst>
      <p:ext uri="{BB962C8B-B14F-4D97-AF65-F5344CB8AC3E}">
        <p14:creationId xmlns:p14="http://schemas.microsoft.com/office/powerpoint/2010/main" val="271435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13BC-2776-4049-8485-D28E71D23C2E}"/>
              </a:ext>
            </a:extLst>
          </p:cNvPr>
          <p:cNvSpPr>
            <a:spLocks noGrp="1"/>
          </p:cNvSpPr>
          <p:nvPr>
            <p:ph type="title"/>
          </p:nvPr>
        </p:nvSpPr>
        <p:spPr>
          <a:gradFill flip="none" rotWithShape="1">
            <a:gsLst>
              <a:gs pos="0">
                <a:srgbClr val="FF0000"/>
              </a:gs>
              <a:gs pos="36000">
                <a:schemeClr val="bg1"/>
              </a:gs>
              <a:gs pos="68000">
                <a:schemeClr val="bg1"/>
              </a:gs>
              <a:gs pos="100000">
                <a:srgbClr val="00B0F0"/>
              </a:gs>
            </a:gsLst>
            <a:lin ang="10800000" scaled="1"/>
            <a:tileRect/>
          </a:gradFill>
          <a:ln w="28575">
            <a:solidFill>
              <a:schemeClr val="tx1"/>
            </a:solidFill>
          </a:ln>
        </p:spPr>
        <p:txBody>
          <a:bodyPr/>
          <a:lstStyle/>
          <a:p>
            <a:r>
              <a:rPr lang="en-GB" dirty="0"/>
              <a:t>Unit 2: speaking</a:t>
            </a:r>
          </a:p>
        </p:txBody>
      </p:sp>
      <p:sp>
        <p:nvSpPr>
          <p:cNvPr id="3" name="Content Placeholder 2">
            <a:extLst>
              <a:ext uri="{FF2B5EF4-FFF2-40B4-BE49-F238E27FC236}">
                <a16:creationId xmlns:a16="http://schemas.microsoft.com/office/drawing/2014/main" id="{F3EF578B-1840-4027-A7B8-2ADA85EDDA9C}"/>
              </a:ext>
            </a:extLst>
          </p:cNvPr>
          <p:cNvSpPr>
            <a:spLocks noGrp="1"/>
          </p:cNvSpPr>
          <p:nvPr>
            <p:ph idx="1"/>
          </p:nvPr>
        </p:nvSpPr>
        <p:spPr/>
        <p:txBody>
          <a:bodyPr>
            <a:normAutofit/>
          </a:bodyPr>
          <a:lstStyle/>
          <a:p>
            <a:r>
              <a:rPr lang="en-GB" sz="3600" dirty="0"/>
              <a:t>Teacher-conducted speaking examination </a:t>
            </a:r>
          </a:p>
          <a:p>
            <a:r>
              <a:rPr lang="en-GB" sz="3600" dirty="0"/>
              <a:t>Lasts 7–12 minutes (plus 10 minutes of preparation time)</a:t>
            </a:r>
          </a:p>
          <a:p>
            <a:r>
              <a:rPr lang="en-GB" sz="3600" dirty="0"/>
              <a:t>Students complete two role-plays and a general conversation on two topics in French.</a:t>
            </a:r>
          </a:p>
          <a:p>
            <a:r>
              <a:rPr lang="en-GB" sz="3600" dirty="0"/>
              <a:t>Students are told the first topic of conversation to allow them to thoroughly prepare in advance</a:t>
            </a:r>
            <a:endParaRPr lang="en-GB" sz="3300" dirty="0"/>
          </a:p>
        </p:txBody>
      </p:sp>
      <p:pic>
        <p:nvPicPr>
          <p:cNvPr id="4" name="Picture 3">
            <a:extLst>
              <a:ext uri="{FF2B5EF4-FFF2-40B4-BE49-F238E27FC236}">
                <a16:creationId xmlns:a16="http://schemas.microsoft.com/office/drawing/2014/main" id="{A408A4AA-C7C7-4434-A536-1516B29B72B9}"/>
              </a:ext>
            </a:extLst>
          </p:cNvPr>
          <p:cNvPicPr>
            <a:picLocks noChangeAspect="1"/>
          </p:cNvPicPr>
          <p:nvPr/>
        </p:nvPicPr>
        <p:blipFill rotWithShape="1">
          <a:blip r:embed="rId2"/>
          <a:srcRect l="76461" t="22258" r="15487" b="68602"/>
          <a:stretch/>
        </p:blipFill>
        <p:spPr>
          <a:xfrm>
            <a:off x="9276735" y="4740101"/>
            <a:ext cx="2703871" cy="2046129"/>
          </a:xfrm>
          <a:prstGeom prst="rect">
            <a:avLst/>
          </a:prstGeom>
        </p:spPr>
      </p:pic>
    </p:spTree>
    <p:extLst>
      <p:ext uri="{BB962C8B-B14F-4D97-AF65-F5344CB8AC3E}">
        <p14:creationId xmlns:p14="http://schemas.microsoft.com/office/powerpoint/2010/main" val="3896653512"/>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4</TotalTime>
  <Words>1214</Words>
  <Application>Microsoft Office PowerPoint</Application>
  <PresentationFormat>Widescreen</PresentationFormat>
  <Paragraphs>67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The Hand Bold</vt:lpstr>
      <vt:lpstr>The Serif Hand Black</vt:lpstr>
      <vt:lpstr>SketchyVTI</vt:lpstr>
      <vt:lpstr>PowerPoint Presentation</vt:lpstr>
      <vt:lpstr>Why choose French?</vt:lpstr>
      <vt:lpstr>What TOPICS will I study?</vt:lpstr>
      <vt:lpstr>Context 1: Identity, Lifestyle and Culture  </vt:lpstr>
      <vt:lpstr>Context 2: Local, National, International and Global Areas of Interest </vt:lpstr>
      <vt:lpstr>Context 3: School Life, Studies and The World of Work </vt:lpstr>
      <vt:lpstr>What WILL MY EXAMS BE LIKE?</vt:lpstr>
      <vt:lpstr>Unit 1: listening</vt:lpstr>
      <vt:lpstr>Unit 2: speaking</vt:lpstr>
      <vt:lpstr>Unit 3: reading</vt:lpstr>
      <vt:lpstr>Unit 3: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Gibney</dc:creator>
  <cp:lastModifiedBy>S Gibney</cp:lastModifiedBy>
  <cp:revision>3</cp:revision>
  <dcterms:created xsi:type="dcterms:W3CDTF">2024-01-09T23:35:59Z</dcterms:created>
  <dcterms:modified xsi:type="dcterms:W3CDTF">2024-01-09T23:44:33Z</dcterms:modified>
</cp:coreProperties>
</file>